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66" r:id="rId5"/>
    <p:sldId id="283" r:id="rId6"/>
    <p:sldId id="265" r:id="rId7"/>
    <p:sldId id="268" r:id="rId8"/>
    <p:sldId id="292" r:id="rId9"/>
    <p:sldId id="1554" r:id="rId10"/>
    <p:sldId id="1558" r:id="rId11"/>
    <p:sldId id="1555" r:id="rId12"/>
    <p:sldId id="289" r:id="rId13"/>
    <p:sldId id="1570" r:id="rId14"/>
    <p:sldId id="1556" r:id="rId15"/>
    <p:sldId id="1585" r:id="rId16"/>
    <p:sldId id="1560" r:id="rId17"/>
    <p:sldId id="1584" r:id="rId18"/>
    <p:sldId id="1586" r:id="rId19"/>
    <p:sldId id="1587" r:id="rId20"/>
    <p:sldId id="1589" r:id="rId21"/>
    <p:sldId id="290" r:id="rId22"/>
    <p:sldId id="1595" r:id="rId23"/>
    <p:sldId id="271" r:id="rId24"/>
    <p:sldId id="1590" r:id="rId25"/>
    <p:sldId id="1592" r:id="rId26"/>
    <p:sldId id="1597" r:id="rId27"/>
    <p:sldId id="1594" r:id="rId28"/>
    <p:sldId id="291" r:id="rId29"/>
    <p:sldId id="274" r:id="rId30"/>
    <p:sldId id="287" r:id="rId31"/>
    <p:sldId id="1598" r:id="rId32"/>
    <p:sldId id="279" r:id="rId33"/>
    <p:sldId id="1588" r:id="rId3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34" autoAdjust="0"/>
    <p:restoredTop sz="90994" autoAdjust="0"/>
  </p:normalViewPr>
  <p:slideViewPr>
    <p:cSldViewPr snapToGrid="0">
      <p:cViewPr varScale="1">
        <p:scale>
          <a:sx n="142" d="100"/>
          <a:sy n="142" d="100"/>
        </p:scale>
        <p:origin x="126"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ABDC9-28CD-4507-BBF8-D2DE5F0CF308}" type="datetimeFigureOut">
              <a:rPr lang="en-DE" smtClean="0"/>
              <a:t>09/11/2018</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7BAC88-8D28-4C6C-A76B-BB524D776D4F}" type="slidenum">
              <a:rPr lang="en-DE" smtClean="0"/>
              <a:t>‹Nr.›</a:t>
            </a:fld>
            <a:endParaRPr lang="en-DE"/>
          </a:p>
        </p:txBody>
      </p:sp>
    </p:spTree>
    <p:extLst>
      <p:ext uri="{BB962C8B-B14F-4D97-AF65-F5344CB8AC3E}">
        <p14:creationId xmlns:p14="http://schemas.microsoft.com/office/powerpoint/2010/main" val="2164837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u="none"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3</a:t>
            </a:fld>
            <a:endParaRPr lang="en-US" dirty="0"/>
          </a:p>
        </p:txBody>
      </p:sp>
    </p:spTree>
    <p:extLst>
      <p:ext uri="{BB962C8B-B14F-4D97-AF65-F5344CB8AC3E}">
        <p14:creationId xmlns:p14="http://schemas.microsoft.com/office/powerpoint/2010/main" val="672779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Diagnostic</a:t>
            </a:r>
            <a:r>
              <a:rPr lang="de-DE" dirty="0"/>
              <a:t> Logs: </a:t>
            </a:r>
            <a:r>
              <a:rPr lang="de-DE" dirty="0" err="1"/>
              <a:t>How</a:t>
            </a:r>
            <a:r>
              <a:rPr lang="de-DE" dirty="0"/>
              <a:t> </a:t>
            </a:r>
            <a:r>
              <a:rPr lang="de-DE" dirty="0" err="1"/>
              <a:t>the</a:t>
            </a:r>
            <a:r>
              <a:rPr lang="de-DE" dirty="0"/>
              <a:t> Ressource </a:t>
            </a:r>
            <a:r>
              <a:rPr lang="de-DE" dirty="0" err="1"/>
              <a:t>Operates</a:t>
            </a:r>
            <a:r>
              <a:rPr lang="de-DE" dirty="0"/>
              <a:t> </a:t>
            </a:r>
            <a:r>
              <a:rPr lang="de-DE" dirty="0" err="1"/>
              <a:t>z.B</a:t>
            </a:r>
            <a:r>
              <a:rPr lang="de-DE" dirty="0"/>
              <a:t> </a:t>
            </a:r>
            <a:r>
              <a:rPr lang="de-DE" dirty="0" err="1"/>
              <a:t>Get</a:t>
            </a:r>
            <a:r>
              <a:rPr lang="de-DE" dirty="0"/>
              <a:t> Secret </a:t>
            </a:r>
            <a:r>
              <a:rPr lang="de-DE" dirty="0" err="1"/>
              <a:t>from</a:t>
            </a:r>
            <a:r>
              <a:rPr lang="de-DE" dirty="0"/>
              <a:t> Key Vault </a:t>
            </a:r>
            <a:r>
              <a:rPr lang="de-DE" dirty="0">
                <a:sym typeface="Wingdings" panose="05000000000000000000" pitchFamily="2" charset="2"/>
              </a:rPr>
              <a:t>Unterschied zu </a:t>
            </a:r>
            <a:r>
              <a:rPr lang="de-DE" dirty="0" err="1">
                <a:sym typeface="Wingdings" panose="05000000000000000000" pitchFamily="2" charset="2"/>
              </a:rPr>
              <a:t>Activity</a:t>
            </a:r>
            <a:r>
              <a:rPr lang="de-DE" dirty="0">
                <a:sym typeface="Wingdings" panose="05000000000000000000" pitchFamily="2" charset="2"/>
              </a:rPr>
              <a:t> Log</a:t>
            </a:r>
            <a:endParaRPr lang="de-DE" dirty="0"/>
          </a:p>
          <a:p>
            <a:r>
              <a:rPr lang="de-DE" dirty="0"/>
              <a:t>Flow Logs: Ingress and </a:t>
            </a:r>
            <a:r>
              <a:rPr lang="de-DE" dirty="0" err="1"/>
              <a:t>Egress</a:t>
            </a:r>
            <a:r>
              <a:rPr lang="de-DE" dirty="0"/>
              <a:t> (Network)</a:t>
            </a:r>
          </a:p>
          <a:p>
            <a:endParaRPr lang="en-DE" dirty="0"/>
          </a:p>
        </p:txBody>
      </p:sp>
      <p:sp>
        <p:nvSpPr>
          <p:cNvPr id="4" name="Foliennummernplatzhalter 3"/>
          <p:cNvSpPr>
            <a:spLocks noGrp="1"/>
          </p:cNvSpPr>
          <p:nvPr>
            <p:ph type="sldNum" sz="quarter" idx="10"/>
          </p:nvPr>
        </p:nvSpPr>
        <p:spPr/>
        <p:txBody>
          <a:bodyPr/>
          <a:lstStyle/>
          <a:p>
            <a:fld id="{8B526F9F-5B76-4966-AB2B-0FE12741647A}" type="slidenum">
              <a:rPr lang="en-DE" smtClean="0"/>
              <a:t>20</a:t>
            </a:fld>
            <a:endParaRPr lang="en-DE"/>
          </a:p>
        </p:txBody>
      </p:sp>
    </p:spTree>
    <p:extLst>
      <p:ext uri="{BB962C8B-B14F-4D97-AF65-F5344CB8AC3E}">
        <p14:creationId xmlns:p14="http://schemas.microsoft.com/office/powerpoint/2010/main" val="37103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sym typeface="Wingdings" panose="05000000000000000000" pitchFamily="2" charset="2"/>
              </a:rPr>
              <a:t>Monitor</a:t>
            </a:r>
          </a:p>
          <a:p>
            <a:pPr marL="742950" lvl="1" indent="-285750">
              <a:buFont typeface="Arial" panose="020B0604020202020204" pitchFamily="34" charset="0"/>
              <a:buChar char="•"/>
            </a:pPr>
            <a:r>
              <a:rPr lang="de-DE" sz="2000" dirty="0"/>
              <a:t>Kostenübersicht</a:t>
            </a:r>
          </a:p>
          <a:p>
            <a:pPr marL="742950" lvl="1" indent="-285750">
              <a:buFont typeface="Arial" panose="020B0604020202020204" pitchFamily="34" charset="0"/>
              <a:buChar char="•"/>
            </a:pPr>
            <a:r>
              <a:rPr lang="de-DE" sz="2000" dirty="0"/>
              <a:t>Übersicht über ganze </a:t>
            </a:r>
            <a:r>
              <a:rPr lang="de-DE" sz="2000" dirty="0" err="1"/>
              <a:t>Subscription</a:t>
            </a:r>
            <a:endParaRPr lang="de-DE" sz="2000" dirty="0"/>
          </a:p>
          <a:p>
            <a:pPr marL="628650" lvl="1" indent="-171450">
              <a:buFont typeface="Arial" panose="020B0604020202020204" pitchFamily="34" charset="0"/>
              <a:buChar char="•"/>
            </a:pPr>
            <a:r>
              <a:rPr lang="de-DE" dirty="0"/>
              <a:t>   Aktivitäts- und Diagnoseprotokolle</a:t>
            </a:r>
          </a:p>
          <a:p>
            <a:pPr marL="628650" lvl="1" indent="-171450">
              <a:buFont typeface="Arial" panose="020B0604020202020204" pitchFamily="34" charset="0"/>
              <a:buChar char="•"/>
            </a:pPr>
            <a:r>
              <a:rPr lang="de-DE" dirty="0"/>
              <a:t>   Schnellste </a:t>
            </a:r>
            <a:r>
              <a:rPr lang="de-DE" dirty="0" err="1"/>
              <a:t>Metrikpipeline</a:t>
            </a:r>
            <a:endParaRPr lang="de-DE" dirty="0"/>
          </a:p>
          <a:p>
            <a:pPr marL="628650" lvl="1" indent="-171450">
              <a:buFont typeface="Arial" panose="020B0604020202020204" pitchFamily="34" charset="0"/>
              <a:buChar char="•"/>
            </a:pPr>
            <a:r>
              <a:rPr lang="de-DE" dirty="0"/>
              <a:t>   Daten von 30 Service </a:t>
            </a:r>
            <a:r>
              <a:rPr lang="de-DE" dirty="0">
                <a:sym typeface="Wingdings" panose="05000000000000000000" pitchFamily="2" charset="2"/>
              </a:rPr>
              <a:t> Wird ausgebaut</a:t>
            </a:r>
          </a:p>
          <a:p>
            <a:pPr marL="628650" lvl="1" indent="-171450">
              <a:buFont typeface="Arial" panose="020B0604020202020204" pitchFamily="34" charset="0"/>
              <a:buChar char="•"/>
            </a:pPr>
            <a:r>
              <a:rPr lang="de-DE" dirty="0">
                <a:sym typeface="Wingdings" panose="05000000000000000000" pitchFamily="2" charset="2"/>
              </a:rPr>
              <a:t>   </a:t>
            </a:r>
            <a:r>
              <a:rPr lang="de-DE" dirty="0" err="1">
                <a:sym typeface="Wingdings" panose="05000000000000000000" pitchFamily="2" charset="2"/>
              </a:rPr>
              <a:t>Alerting</a:t>
            </a:r>
            <a:r>
              <a:rPr lang="de-DE" dirty="0">
                <a:sym typeface="Wingdings" panose="05000000000000000000" pitchFamily="2" charset="2"/>
              </a:rPr>
              <a:t> Eher als Informationsfilter</a:t>
            </a:r>
          </a:p>
          <a:p>
            <a:pPr marL="742950" lvl="1" indent="-285750">
              <a:buFont typeface="Arial" panose="020B0604020202020204" pitchFamily="34" charset="0"/>
              <a:buChar char="•"/>
            </a:pPr>
            <a:endParaRPr lang="de-DE" sz="2000" dirty="0"/>
          </a:p>
          <a:p>
            <a:endParaRPr lang="en-DE" dirty="0"/>
          </a:p>
        </p:txBody>
      </p:sp>
      <p:sp>
        <p:nvSpPr>
          <p:cNvPr id="4" name="Slide Number Placeholder 3"/>
          <p:cNvSpPr>
            <a:spLocks noGrp="1"/>
          </p:cNvSpPr>
          <p:nvPr>
            <p:ph type="sldNum" sz="quarter" idx="10"/>
          </p:nvPr>
        </p:nvSpPr>
        <p:spPr/>
        <p:txBody>
          <a:bodyPr/>
          <a:lstStyle/>
          <a:p>
            <a:fld id="{8B526F9F-5B76-4966-AB2B-0FE12741647A}" type="slidenum">
              <a:rPr lang="en-DE" smtClean="0"/>
              <a:t>23</a:t>
            </a:fld>
            <a:endParaRPr lang="en-DE"/>
          </a:p>
        </p:txBody>
      </p:sp>
    </p:spTree>
    <p:extLst>
      <p:ext uri="{BB962C8B-B14F-4D97-AF65-F5344CB8AC3E}">
        <p14:creationId xmlns:p14="http://schemas.microsoft.com/office/powerpoint/2010/main" val="1592978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Log </a:t>
            </a:r>
            <a:r>
              <a:rPr lang="de-DE" dirty="0" err="1"/>
              <a:t>Analytic</a:t>
            </a:r>
            <a:r>
              <a:rPr lang="de-DE" dirty="0"/>
              <a:t> Workspace erstellen </a:t>
            </a:r>
            <a:r>
              <a:rPr lang="de-DE" dirty="0">
                <a:sym typeface="Wingdings" panose="05000000000000000000" pitchFamily="2" charset="2"/>
              </a:rPr>
              <a:t> VM  VM connecten</a:t>
            </a:r>
          </a:p>
          <a:p>
            <a:r>
              <a:rPr lang="de-DE" dirty="0">
                <a:sym typeface="Wingdings" panose="05000000000000000000" pitchFamily="2" charset="2"/>
              </a:rPr>
              <a:t>Solutions herzeigen</a:t>
            </a:r>
          </a:p>
          <a:p>
            <a:r>
              <a:rPr lang="de-DE" dirty="0" err="1"/>
              <a:t>Activity</a:t>
            </a:r>
            <a:r>
              <a:rPr lang="de-DE" dirty="0"/>
              <a:t> Log </a:t>
            </a:r>
            <a:r>
              <a:rPr lang="de-DE" dirty="0">
                <a:sym typeface="Wingdings" panose="05000000000000000000" pitchFamily="2" charset="2"/>
              </a:rPr>
              <a:t> </a:t>
            </a:r>
            <a:r>
              <a:rPr lang="de-DE" dirty="0" err="1">
                <a:sym typeface="Wingdings" panose="05000000000000000000" pitchFamily="2" charset="2"/>
              </a:rPr>
              <a:t>Subscription</a:t>
            </a:r>
            <a:r>
              <a:rPr lang="de-DE" dirty="0">
                <a:sym typeface="Wingdings" panose="05000000000000000000" pitchFamily="2" charset="2"/>
              </a:rPr>
              <a:t> connecten</a:t>
            </a:r>
            <a:endParaRPr lang="en-DE" dirty="0"/>
          </a:p>
          <a:p>
            <a:endParaRPr lang="en-DE" dirty="0"/>
          </a:p>
        </p:txBody>
      </p:sp>
      <p:sp>
        <p:nvSpPr>
          <p:cNvPr id="4" name="Foliennummernplatzhalter 3"/>
          <p:cNvSpPr>
            <a:spLocks noGrp="1"/>
          </p:cNvSpPr>
          <p:nvPr>
            <p:ph type="sldNum" sz="quarter" idx="5"/>
          </p:nvPr>
        </p:nvSpPr>
        <p:spPr/>
        <p:txBody>
          <a:bodyPr/>
          <a:lstStyle/>
          <a:p>
            <a:fld id="{6F7BAC88-8D28-4C6C-A76B-BB524D776D4F}" type="slidenum">
              <a:rPr lang="en-DE" smtClean="0"/>
              <a:t>24</a:t>
            </a:fld>
            <a:endParaRPr lang="en-DE"/>
          </a:p>
        </p:txBody>
      </p:sp>
    </p:spTree>
    <p:extLst>
      <p:ext uri="{BB962C8B-B14F-4D97-AF65-F5344CB8AC3E}">
        <p14:creationId xmlns:p14="http://schemas.microsoft.com/office/powerpoint/2010/main" val="1684352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8B526F9F-5B76-4966-AB2B-0FE12741647A}" type="slidenum">
              <a:rPr lang="en-DE" smtClean="0"/>
              <a:t>26</a:t>
            </a:fld>
            <a:endParaRPr lang="en-DE"/>
          </a:p>
        </p:txBody>
      </p:sp>
    </p:spTree>
    <p:extLst>
      <p:ext uri="{BB962C8B-B14F-4D97-AF65-F5344CB8AC3E}">
        <p14:creationId xmlns:p14="http://schemas.microsoft.com/office/powerpoint/2010/main" val="3011985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Sampling:</a:t>
            </a:r>
          </a:p>
          <a:p>
            <a:pPr marL="628650" lvl="1" indent="-171450">
              <a:buFont typeface="Arial" panose="020B0604020202020204" pitchFamily="34" charset="0"/>
              <a:buChar char="•"/>
            </a:pPr>
            <a:r>
              <a:rPr lang="de-DE" dirty="0"/>
              <a:t>Automatisch durchgeführt aber manuell konfigurierbar</a:t>
            </a:r>
          </a:p>
          <a:p>
            <a:pPr marL="628650" lvl="1" indent="-171450">
              <a:buFont typeface="Arial" panose="020B0604020202020204" pitchFamily="34" charset="0"/>
              <a:buChar char="•"/>
            </a:pPr>
            <a:r>
              <a:rPr lang="de-DE" dirty="0"/>
              <a:t>Arten:</a:t>
            </a:r>
          </a:p>
          <a:p>
            <a:pPr marL="1085850" lvl="2" indent="-171450">
              <a:buFont typeface="Arial" panose="020B0604020202020204" pitchFamily="34" charset="0"/>
              <a:buChar char="•"/>
            </a:pPr>
            <a:r>
              <a:rPr lang="de-DE" dirty="0"/>
              <a:t>Adaptiv (Default) </a:t>
            </a:r>
            <a:r>
              <a:rPr lang="de-DE" dirty="0">
                <a:sym typeface="Wingdings" panose="05000000000000000000" pitchFamily="2" charset="2"/>
              </a:rPr>
              <a:t> sendet direkt von App weniger</a:t>
            </a:r>
            <a:endParaRPr lang="de-DE" dirty="0"/>
          </a:p>
          <a:p>
            <a:pPr marL="1085850" lvl="2" indent="-171450">
              <a:buFont typeface="Arial" panose="020B0604020202020204" pitchFamily="34" charset="0"/>
              <a:buChar char="•"/>
            </a:pPr>
            <a:r>
              <a:rPr lang="de-DE" dirty="0"/>
              <a:t>Fixed Rate(Nutzergesteuert) </a:t>
            </a:r>
            <a:r>
              <a:rPr lang="de-DE" dirty="0">
                <a:sym typeface="Wingdings" panose="05000000000000000000" pitchFamily="2" charset="2"/>
              </a:rPr>
              <a:t> Sendet direkt von App weniger</a:t>
            </a:r>
            <a:endParaRPr lang="de-DE" dirty="0"/>
          </a:p>
          <a:p>
            <a:pPr marL="1085850" lvl="2" indent="-171450">
              <a:buFont typeface="Arial" panose="020B0604020202020204" pitchFamily="34" charset="0"/>
              <a:buChar char="•"/>
            </a:pPr>
            <a:r>
              <a:rPr lang="de-DE" dirty="0"/>
              <a:t>Ingestion </a:t>
            </a:r>
            <a:r>
              <a:rPr lang="de-DE" dirty="0">
                <a:sym typeface="Wingdings" panose="05000000000000000000" pitchFamily="2" charset="2"/>
              </a:rPr>
              <a:t> Reduziert Daten die gesendet wurden ab eintreffen im Portal</a:t>
            </a:r>
            <a:endParaRPr lang="de-DE" dirty="0"/>
          </a:p>
        </p:txBody>
      </p:sp>
      <p:sp>
        <p:nvSpPr>
          <p:cNvPr id="4" name="Slide Number Placeholder 3"/>
          <p:cNvSpPr>
            <a:spLocks noGrp="1"/>
          </p:cNvSpPr>
          <p:nvPr>
            <p:ph type="sldNum" sz="quarter" idx="10"/>
          </p:nvPr>
        </p:nvSpPr>
        <p:spPr/>
        <p:txBody>
          <a:bodyPr/>
          <a:lstStyle/>
          <a:p>
            <a:fld id="{8B526F9F-5B76-4966-AB2B-0FE12741647A}" type="slidenum">
              <a:rPr lang="en-DE" smtClean="0"/>
              <a:t>27</a:t>
            </a:fld>
            <a:endParaRPr lang="en-DE"/>
          </a:p>
        </p:txBody>
      </p:sp>
    </p:spTree>
    <p:extLst>
      <p:ext uri="{BB962C8B-B14F-4D97-AF65-F5344CB8AC3E}">
        <p14:creationId xmlns:p14="http://schemas.microsoft.com/office/powerpoint/2010/main" val="389788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
        <p:nvSpPr>
          <p:cNvPr id="4" name="Foliennummernplatzhalter 3"/>
          <p:cNvSpPr>
            <a:spLocks noGrp="1"/>
          </p:cNvSpPr>
          <p:nvPr>
            <p:ph type="sldNum" sz="quarter" idx="5"/>
          </p:nvPr>
        </p:nvSpPr>
        <p:spPr/>
        <p:txBody>
          <a:bodyPr/>
          <a:lstStyle/>
          <a:p>
            <a:fld id="{6F7BAC88-8D28-4C6C-A76B-BB524D776D4F}" type="slidenum">
              <a:rPr lang="en-DE" smtClean="0"/>
              <a:t>28</a:t>
            </a:fld>
            <a:endParaRPr lang="en-DE"/>
          </a:p>
        </p:txBody>
      </p:sp>
    </p:spTree>
    <p:extLst>
      <p:ext uri="{BB962C8B-B14F-4D97-AF65-F5344CB8AC3E}">
        <p14:creationId xmlns:p14="http://schemas.microsoft.com/office/powerpoint/2010/main" val="2972194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10"/>
          </p:nvPr>
        </p:nvSpPr>
        <p:spPr/>
        <p:txBody>
          <a:bodyPr/>
          <a:lstStyle/>
          <a:p>
            <a:fld id="{8B526F9F-5B76-4966-AB2B-0FE12741647A}" type="slidenum">
              <a:rPr lang="en-DE" smtClean="0"/>
              <a:t>29</a:t>
            </a:fld>
            <a:endParaRPr lang="en-DE"/>
          </a:p>
        </p:txBody>
      </p:sp>
    </p:spTree>
    <p:extLst>
      <p:ext uri="{BB962C8B-B14F-4D97-AF65-F5344CB8AC3E}">
        <p14:creationId xmlns:p14="http://schemas.microsoft.com/office/powerpoint/2010/main" val="87113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All good things begin with a story.</a:t>
            </a:r>
          </a:p>
          <a:p>
            <a:pPr marL="0" indent="0">
              <a:buFontTx/>
              <a:buNone/>
            </a:pPr>
            <a:endParaRPr lang="en-US"/>
          </a:p>
          <a:p>
            <a:pPr marL="0" indent="0">
              <a:buFontTx/>
              <a:buNone/>
            </a:pPr>
            <a:r>
              <a:rPr lang="en-US"/>
              <a:t>So before I talk to you about serverless, I wanted to discuss some history of how apps have been built through the years and how that has led us to the computing options we have today.</a:t>
            </a:r>
          </a:p>
          <a:p>
            <a:pPr marL="0" indent="0">
              <a:buFontTx/>
              <a:buNone/>
            </a:pPr>
            <a:endParaRPr lang="en-US"/>
          </a:p>
          <a:p>
            <a:pPr marL="171450" indent="-171450">
              <a:buFontTx/>
              <a:buChar char="-"/>
            </a:pPr>
            <a:r>
              <a:rPr lang="en-US"/>
              <a:t>Buy your own hardware and software</a:t>
            </a:r>
          </a:p>
          <a:p>
            <a:pPr marL="171450" indent="-171450">
              <a:buFontTx/>
              <a:buChar char="-"/>
            </a:pPr>
            <a:r>
              <a:rPr lang="en-US"/>
              <a:t>Run it in your own data-centers</a:t>
            </a:r>
          </a:p>
          <a:p>
            <a:pPr marL="171450" indent="-171450">
              <a:buFontTx/>
              <a:buChar char="-"/>
            </a:pPr>
            <a:r>
              <a:rPr lang="en-US"/>
              <a:t>Deal with a multitude of questions</a:t>
            </a:r>
          </a:p>
          <a:p>
            <a:pPr marL="628650" lvl="1" indent="-171450">
              <a:buFontTx/>
              <a:buChar char="-"/>
            </a:pPr>
            <a:r>
              <a:rPr lang="en-US"/>
              <a:t># of servers</a:t>
            </a:r>
          </a:p>
          <a:p>
            <a:pPr marL="628650" lvl="1" indent="-171450">
              <a:buFontTx/>
              <a:buChar char="-"/>
            </a:pPr>
            <a:r>
              <a:rPr lang="en-US"/>
              <a:t>Physical security</a:t>
            </a:r>
          </a:p>
          <a:p>
            <a:pPr marL="628650" lvl="1" indent="-171450">
              <a:buFontTx/>
              <a:buChar char="-"/>
            </a:pPr>
            <a:r>
              <a:rPr lang="en-US"/>
              <a:t>Hardware failure</a:t>
            </a:r>
          </a:p>
          <a:p>
            <a:pPr marL="628650" lvl="1" indent="-171450">
              <a:buFontTx/>
              <a:buChar char="-"/>
            </a:pPr>
            <a:r>
              <a:rPr lang="en-US"/>
              <a:t>Software patching</a:t>
            </a:r>
          </a:p>
          <a:p>
            <a:pPr marL="628650" lvl="1" indent="-171450">
              <a:buFontTx/>
              <a:buChar char="-"/>
            </a:pPr>
            <a:r>
              <a:rPr lang="en-US"/>
              <a:t>Backup</a:t>
            </a:r>
          </a:p>
          <a:p>
            <a:pPr marL="0" lvl="0" indent="0">
              <a:buFontTx/>
              <a:buNone/>
            </a:pPr>
            <a:endParaRPr lang="en-US"/>
          </a:p>
          <a:p>
            <a:pPr marL="0" lvl="0" indent="0">
              <a:buFontTx/>
              <a:buNone/>
            </a:pPr>
            <a:r>
              <a:rPr lang="en-US"/>
              <a:t>Essentially a lot of questions, not all of which might be directly related to running your business.  For example, if you are running an insurance company, you want to spend your time growing and innovating in the insurance domain, not worrying about how to handle servers.</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11/9/2018 6:36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0517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Along came the cloud, and provided some relief from some of those questions.</a:t>
            </a:r>
          </a:p>
          <a:p>
            <a:pPr marL="0" indent="0">
              <a:buFontTx/>
              <a:buNone/>
            </a:pPr>
            <a:endParaRPr lang="en-US"/>
          </a:p>
          <a:p>
            <a:pPr marL="0" indent="0">
              <a:buFontTx/>
              <a:buNone/>
            </a:pPr>
            <a:r>
              <a:rPr lang="en-US"/>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a:t>How many virtual machines do I need?</a:t>
            </a:r>
          </a:p>
          <a:p>
            <a:pPr marL="171450" indent="-171450">
              <a:buFontTx/>
              <a:buChar char="-"/>
            </a:pPr>
            <a:r>
              <a:rPr lang="en-US"/>
              <a:t>How many would I need in future when my usage grows?</a:t>
            </a:r>
          </a:p>
          <a:p>
            <a:pPr marL="171450" indent="-171450">
              <a:buFontTx/>
              <a:buChar char="-"/>
            </a:pPr>
            <a:r>
              <a:rPr lang="en-US"/>
              <a:t>How to handle updating the servers for the latest security patches</a:t>
            </a:r>
          </a:p>
          <a:p>
            <a:pPr marL="171450" indent="-171450">
              <a:buFontTx/>
              <a:buChar char="-"/>
            </a:pPr>
            <a:r>
              <a:rPr lang="en-US"/>
              <a:t>How to think about deploying my code and the various dependencies, such as application runtimes, to the server</a:t>
            </a:r>
          </a:p>
          <a:p>
            <a:pPr marL="171450" indent="-171450">
              <a:buFontTx/>
              <a:buChar char="-"/>
            </a:pPr>
            <a:r>
              <a:rPr lang="en-US"/>
              <a:t>Who monitors my apps and so on</a:t>
            </a:r>
          </a:p>
          <a:p>
            <a:pPr marL="0" lvl="0" indent="0">
              <a:buFontTx/>
              <a:buNone/>
            </a:pPr>
            <a:endParaRPr lang="en-US"/>
          </a:p>
          <a:p>
            <a:pPr marL="0" lvl="0" indent="0">
              <a:buFontTx/>
              <a:buNone/>
            </a:pPr>
            <a:r>
              <a:rPr lang="en-US"/>
              <a:t>This means that you still haven’t reached that ideal state where you could focus purely on your business and its problems.</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11/9/2018 6:36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4499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a:p>
          <a:p>
            <a:pPr marL="0" indent="0">
              <a:buFontTx/>
              <a:buNone/>
            </a:pPr>
            <a:r>
              <a:rPr lang="en-US"/>
              <a:t>You are not completely free from thinking about servers however, since you still have to worry about how to scale your app and accordingly specify the number and size of the various compute resources your apps would need at various times.</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11/9/2018 6:36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782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11/9/2018 6:36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123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11/9/2018 6:36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93835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Bis Hypervisor-Level </a:t>
            </a:r>
            <a:r>
              <a:rPr lang="en-US" sz="12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übernimmt</a:t>
            </a:r>
            <a:r>
              <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Provider</a:t>
            </a:r>
          </a:p>
          <a:p>
            <a:endPar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a:p>
            <a:r>
              <a:rPr lang="en-US" sz="12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Unterschiedlich</a:t>
            </a:r>
            <a:r>
              <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t>
            </a:r>
            <a:r>
              <a:rPr lang="en-US" sz="12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zu</a:t>
            </a:r>
            <a:r>
              <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t>
            </a:r>
            <a:r>
              <a:rPr lang="en-US" sz="12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traditionellem</a:t>
            </a:r>
            <a:r>
              <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Infrastructure Monitoring</a:t>
            </a:r>
          </a:p>
          <a:p>
            <a:endPar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a:p>
            <a:r>
              <a:rPr lang="en-US" sz="12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Informationen</a:t>
            </a:r>
            <a:r>
              <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t>
            </a:r>
            <a:r>
              <a:rPr lang="en-US" sz="12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sammeln</a:t>
            </a:r>
            <a:r>
              <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und </a:t>
            </a:r>
            <a:r>
              <a:rPr lang="en-US" sz="12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analysieren</a:t>
            </a:r>
            <a:endPar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a:p>
            <a:r>
              <a:rPr lang="en-US" sz="12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Ziel</a:t>
            </a:r>
            <a:r>
              <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t>
            </a:r>
            <a:r>
              <a:rPr lang="en-US" sz="12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Optimale</a:t>
            </a:r>
            <a:r>
              <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performance und </a:t>
            </a:r>
            <a:r>
              <a:rPr lang="en-US" sz="12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Sicherheit</a:t>
            </a:r>
            <a:endParaRPr lang="en-US" sz="12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a:p>
            <a:endParaRPr lang="en-DE" dirty="0"/>
          </a:p>
        </p:txBody>
      </p:sp>
      <p:sp>
        <p:nvSpPr>
          <p:cNvPr id="4" name="Foliennummernplatzhalter 3"/>
          <p:cNvSpPr>
            <a:spLocks noGrp="1"/>
          </p:cNvSpPr>
          <p:nvPr>
            <p:ph type="sldNum" sz="quarter" idx="5"/>
          </p:nvPr>
        </p:nvSpPr>
        <p:spPr/>
        <p:txBody>
          <a:bodyPr/>
          <a:lstStyle/>
          <a:p>
            <a:fld id="{6F7BAC88-8D28-4C6C-A76B-BB524D776D4F}" type="slidenum">
              <a:rPr lang="en-DE" smtClean="0"/>
              <a:t>17</a:t>
            </a:fld>
            <a:endParaRPr lang="en-DE"/>
          </a:p>
        </p:txBody>
      </p:sp>
    </p:spTree>
    <p:extLst>
      <p:ext uri="{BB962C8B-B14F-4D97-AF65-F5344CB8AC3E}">
        <p14:creationId xmlns:p14="http://schemas.microsoft.com/office/powerpoint/2010/main" val="157533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
        <p:nvSpPr>
          <p:cNvPr id="4" name="Foliennummernplatzhalter 3"/>
          <p:cNvSpPr>
            <a:spLocks noGrp="1"/>
          </p:cNvSpPr>
          <p:nvPr>
            <p:ph type="sldNum" sz="quarter" idx="5"/>
          </p:nvPr>
        </p:nvSpPr>
        <p:spPr/>
        <p:txBody>
          <a:bodyPr/>
          <a:lstStyle/>
          <a:p>
            <a:fld id="{6F7BAC88-8D28-4C6C-A76B-BB524D776D4F}" type="slidenum">
              <a:rPr lang="en-DE" smtClean="0"/>
              <a:t>18</a:t>
            </a:fld>
            <a:endParaRPr lang="en-DE"/>
          </a:p>
        </p:txBody>
      </p:sp>
    </p:spTree>
    <p:extLst>
      <p:ext uri="{BB962C8B-B14F-4D97-AF65-F5344CB8AC3E}">
        <p14:creationId xmlns:p14="http://schemas.microsoft.com/office/powerpoint/2010/main" val="141406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Diagnostic Logs: How the Ressource Operates z.B Get Secret from Key Vault</a:t>
            </a:r>
          </a:p>
          <a:p>
            <a:r>
              <a:rPr lang="de-DE" dirty="0"/>
              <a:t> </a:t>
            </a:r>
            <a:r>
              <a:rPr lang="de-DE" dirty="0">
                <a:sym typeface="Wingdings" panose="05000000000000000000" pitchFamily="2" charset="2"/>
              </a:rPr>
              <a:t>Unterschied zu Activity Log</a:t>
            </a:r>
            <a:endParaRPr lang="de-DE" dirty="0"/>
          </a:p>
          <a:p>
            <a:r>
              <a:rPr lang="de-DE" dirty="0"/>
              <a:t>Flow Logs: Ingress and </a:t>
            </a:r>
            <a:r>
              <a:rPr lang="de-DE" dirty="0" err="1"/>
              <a:t>Egress</a:t>
            </a:r>
            <a:r>
              <a:rPr lang="de-DE" dirty="0"/>
              <a:t> (Network)</a:t>
            </a:r>
          </a:p>
          <a:p>
            <a:endParaRPr lang="en-DE" dirty="0"/>
          </a:p>
        </p:txBody>
      </p:sp>
      <p:sp>
        <p:nvSpPr>
          <p:cNvPr id="4" name="Foliennummernplatzhalter 3"/>
          <p:cNvSpPr>
            <a:spLocks noGrp="1"/>
          </p:cNvSpPr>
          <p:nvPr>
            <p:ph type="sldNum" sz="quarter" idx="10"/>
          </p:nvPr>
        </p:nvSpPr>
        <p:spPr/>
        <p:txBody>
          <a:bodyPr/>
          <a:lstStyle/>
          <a:p>
            <a:fld id="{8B526F9F-5B76-4966-AB2B-0FE12741647A}" type="slidenum">
              <a:rPr lang="en-DE" smtClean="0"/>
              <a:t>19</a:t>
            </a:fld>
            <a:endParaRPr lang="en-DE"/>
          </a:p>
        </p:txBody>
      </p:sp>
    </p:spTree>
    <p:extLst>
      <p:ext uri="{BB962C8B-B14F-4D97-AF65-F5344CB8AC3E}">
        <p14:creationId xmlns:p14="http://schemas.microsoft.com/office/powerpoint/2010/main" val="10460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38576-9052-44D7-825C-10A3F9831A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D0C41C53-2919-45AA-B5E4-D78E2232DF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A81CD2E-0170-40F9-8149-FCB55B17FD90}"/>
              </a:ext>
            </a:extLst>
          </p:cNvPr>
          <p:cNvSpPr>
            <a:spLocks noGrp="1"/>
          </p:cNvSpPr>
          <p:nvPr>
            <p:ph type="dt" sz="half" idx="10"/>
          </p:nvPr>
        </p:nvSpPr>
        <p:spPr/>
        <p:txBody>
          <a:bodyPr/>
          <a:lstStyle/>
          <a:p>
            <a:fld id="{A0505F9B-105D-4E46-A64D-42D1F29F6580}" type="datetimeFigureOut">
              <a:rPr lang="en-DE" smtClean="0"/>
              <a:t>09/11/2018</a:t>
            </a:fld>
            <a:endParaRPr lang="en-DE"/>
          </a:p>
        </p:txBody>
      </p:sp>
      <p:sp>
        <p:nvSpPr>
          <p:cNvPr id="5" name="Footer Placeholder 4">
            <a:extLst>
              <a:ext uri="{FF2B5EF4-FFF2-40B4-BE49-F238E27FC236}">
                <a16:creationId xmlns:a16="http://schemas.microsoft.com/office/drawing/2014/main" id="{8079EDD2-C7A3-4955-A2CD-0E217B2AD51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8315F71-BE06-438E-AE9E-8FBFD8BD95A4}"/>
              </a:ext>
            </a:extLst>
          </p:cNvPr>
          <p:cNvSpPr>
            <a:spLocks noGrp="1"/>
          </p:cNvSpPr>
          <p:nvPr>
            <p:ph type="sldNum" sz="quarter" idx="12"/>
          </p:nvPr>
        </p:nvSpPr>
        <p:spPr/>
        <p:txBody>
          <a:bodyPr/>
          <a:lstStyle/>
          <a:p>
            <a:fld id="{3C32E05E-B907-4AAD-BDF5-3180C54CA53E}" type="slidenum">
              <a:rPr lang="en-DE" smtClean="0"/>
              <a:t>‹Nr.›</a:t>
            </a:fld>
            <a:endParaRPr lang="en-DE"/>
          </a:p>
        </p:txBody>
      </p:sp>
    </p:spTree>
    <p:extLst>
      <p:ext uri="{BB962C8B-B14F-4D97-AF65-F5344CB8AC3E}">
        <p14:creationId xmlns:p14="http://schemas.microsoft.com/office/powerpoint/2010/main" val="2233582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CAD86-1D25-4829-AE68-029D0057066F}"/>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6B80297C-EE54-42EE-B0A0-8D90DD2C911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8DF8D7C9-E88D-4222-8B54-AC013DEF15E7}"/>
              </a:ext>
            </a:extLst>
          </p:cNvPr>
          <p:cNvSpPr>
            <a:spLocks noGrp="1"/>
          </p:cNvSpPr>
          <p:nvPr>
            <p:ph type="dt" sz="half" idx="10"/>
          </p:nvPr>
        </p:nvSpPr>
        <p:spPr/>
        <p:txBody>
          <a:bodyPr/>
          <a:lstStyle/>
          <a:p>
            <a:fld id="{A0505F9B-105D-4E46-A64D-42D1F29F6580}" type="datetimeFigureOut">
              <a:rPr lang="en-DE" smtClean="0"/>
              <a:t>09/11/2018</a:t>
            </a:fld>
            <a:endParaRPr lang="en-DE"/>
          </a:p>
        </p:txBody>
      </p:sp>
      <p:sp>
        <p:nvSpPr>
          <p:cNvPr id="5" name="Footer Placeholder 4">
            <a:extLst>
              <a:ext uri="{FF2B5EF4-FFF2-40B4-BE49-F238E27FC236}">
                <a16:creationId xmlns:a16="http://schemas.microsoft.com/office/drawing/2014/main" id="{581C150C-BC2E-49B6-B423-3720270499C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7A6AAA7-A4DC-4746-97DC-37CD82CE32A2}"/>
              </a:ext>
            </a:extLst>
          </p:cNvPr>
          <p:cNvSpPr>
            <a:spLocks noGrp="1"/>
          </p:cNvSpPr>
          <p:nvPr>
            <p:ph type="sldNum" sz="quarter" idx="12"/>
          </p:nvPr>
        </p:nvSpPr>
        <p:spPr/>
        <p:txBody>
          <a:bodyPr/>
          <a:lstStyle/>
          <a:p>
            <a:fld id="{3C32E05E-B907-4AAD-BDF5-3180C54CA53E}" type="slidenum">
              <a:rPr lang="en-DE" smtClean="0"/>
              <a:t>‹Nr.›</a:t>
            </a:fld>
            <a:endParaRPr lang="en-DE"/>
          </a:p>
        </p:txBody>
      </p:sp>
    </p:spTree>
    <p:extLst>
      <p:ext uri="{BB962C8B-B14F-4D97-AF65-F5344CB8AC3E}">
        <p14:creationId xmlns:p14="http://schemas.microsoft.com/office/powerpoint/2010/main" val="810159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DC321-1826-4E6A-9DA0-6CD026A421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4195F48-B720-4657-85AA-19A82BB29E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2A9D6A3-C507-4537-BBAC-90EFCEE86D2E}"/>
              </a:ext>
            </a:extLst>
          </p:cNvPr>
          <p:cNvSpPr>
            <a:spLocks noGrp="1"/>
          </p:cNvSpPr>
          <p:nvPr>
            <p:ph type="dt" sz="half" idx="10"/>
          </p:nvPr>
        </p:nvSpPr>
        <p:spPr/>
        <p:txBody>
          <a:bodyPr/>
          <a:lstStyle/>
          <a:p>
            <a:fld id="{A0505F9B-105D-4E46-A64D-42D1F29F6580}" type="datetimeFigureOut">
              <a:rPr lang="en-DE" smtClean="0"/>
              <a:t>09/11/2018</a:t>
            </a:fld>
            <a:endParaRPr lang="en-DE"/>
          </a:p>
        </p:txBody>
      </p:sp>
      <p:sp>
        <p:nvSpPr>
          <p:cNvPr id="5" name="Footer Placeholder 4">
            <a:extLst>
              <a:ext uri="{FF2B5EF4-FFF2-40B4-BE49-F238E27FC236}">
                <a16:creationId xmlns:a16="http://schemas.microsoft.com/office/drawing/2014/main" id="{1419E139-BE5C-4B58-9767-347A4C5A529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4A3471-8037-4D8B-9CCD-83556A748EB3}"/>
              </a:ext>
            </a:extLst>
          </p:cNvPr>
          <p:cNvSpPr>
            <a:spLocks noGrp="1"/>
          </p:cNvSpPr>
          <p:nvPr>
            <p:ph type="sldNum" sz="quarter" idx="12"/>
          </p:nvPr>
        </p:nvSpPr>
        <p:spPr/>
        <p:txBody>
          <a:bodyPr/>
          <a:lstStyle/>
          <a:p>
            <a:fld id="{3C32E05E-B907-4AAD-BDF5-3180C54CA53E}" type="slidenum">
              <a:rPr lang="en-DE" smtClean="0"/>
              <a:t>‹Nr.›</a:t>
            </a:fld>
            <a:endParaRPr lang="en-DE"/>
          </a:p>
        </p:txBody>
      </p:sp>
    </p:spTree>
    <p:extLst>
      <p:ext uri="{BB962C8B-B14F-4D97-AF65-F5344CB8AC3E}">
        <p14:creationId xmlns:p14="http://schemas.microsoft.com/office/powerpoint/2010/main" val="2829733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a:xfrm>
            <a:off x="432000" y="6369140"/>
            <a:ext cx="4114800" cy="365125"/>
          </a:xfrm>
          <a:prstGeom prst="rect">
            <a:avLst/>
          </a:prstGeom>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‹Nr.›</a:t>
            </a:fld>
            <a:endParaRPr lang="en-ZA" dirty="0"/>
          </a:p>
        </p:txBody>
      </p:sp>
    </p:spTree>
    <p:extLst>
      <p:ext uri="{BB962C8B-B14F-4D97-AF65-F5344CB8AC3E}">
        <p14:creationId xmlns:p14="http://schemas.microsoft.com/office/powerpoint/2010/main" val="1912919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38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49B9-5DB2-4FAB-A7B5-CD45D9372A30}"/>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108C5D-A8AB-4C34-B2CA-5F246E3EEB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A7B5CC5-7BC5-4B0E-850C-187719212DCC}"/>
              </a:ext>
            </a:extLst>
          </p:cNvPr>
          <p:cNvSpPr>
            <a:spLocks noGrp="1"/>
          </p:cNvSpPr>
          <p:nvPr>
            <p:ph type="dt" sz="half" idx="10"/>
          </p:nvPr>
        </p:nvSpPr>
        <p:spPr/>
        <p:txBody>
          <a:bodyPr/>
          <a:lstStyle/>
          <a:p>
            <a:fld id="{A0505F9B-105D-4E46-A64D-42D1F29F6580}" type="datetimeFigureOut">
              <a:rPr lang="en-DE" smtClean="0"/>
              <a:t>09/11/2018</a:t>
            </a:fld>
            <a:endParaRPr lang="en-DE"/>
          </a:p>
        </p:txBody>
      </p:sp>
      <p:sp>
        <p:nvSpPr>
          <p:cNvPr id="5" name="Footer Placeholder 4">
            <a:extLst>
              <a:ext uri="{FF2B5EF4-FFF2-40B4-BE49-F238E27FC236}">
                <a16:creationId xmlns:a16="http://schemas.microsoft.com/office/drawing/2014/main" id="{8F3869FE-444D-44CA-AC80-733F8E3B25D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3C021C6-D897-4210-96C1-F353E94514EB}"/>
              </a:ext>
            </a:extLst>
          </p:cNvPr>
          <p:cNvSpPr>
            <a:spLocks noGrp="1"/>
          </p:cNvSpPr>
          <p:nvPr>
            <p:ph type="sldNum" sz="quarter" idx="12"/>
          </p:nvPr>
        </p:nvSpPr>
        <p:spPr/>
        <p:txBody>
          <a:bodyPr/>
          <a:lstStyle/>
          <a:p>
            <a:fld id="{3C32E05E-B907-4AAD-BDF5-3180C54CA53E}" type="slidenum">
              <a:rPr lang="en-DE" smtClean="0"/>
              <a:t>‹Nr.›</a:t>
            </a:fld>
            <a:endParaRPr lang="en-DE"/>
          </a:p>
        </p:txBody>
      </p:sp>
    </p:spTree>
    <p:extLst>
      <p:ext uri="{BB962C8B-B14F-4D97-AF65-F5344CB8AC3E}">
        <p14:creationId xmlns:p14="http://schemas.microsoft.com/office/powerpoint/2010/main" val="274707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0AEE-BB4E-41CD-94F7-DF3871CE99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769FE0E2-DC77-4FAF-BC30-2BD3ADB0BB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866ABED-3191-4010-8656-C0D290F6D305}"/>
              </a:ext>
            </a:extLst>
          </p:cNvPr>
          <p:cNvSpPr>
            <a:spLocks noGrp="1"/>
          </p:cNvSpPr>
          <p:nvPr>
            <p:ph type="dt" sz="half" idx="10"/>
          </p:nvPr>
        </p:nvSpPr>
        <p:spPr/>
        <p:txBody>
          <a:bodyPr/>
          <a:lstStyle/>
          <a:p>
            <a:fld id="{A0505F9B-105D-4E46-A64D-42D1F29F6580}" type="datetimeFigureOut">
              <a:rPr lang="en-DE" smtClean="0"/>
              <a:t>09/11/2018</a:t>
            </a:fld>
            <a:endParaRPr lang="en-DE"/>
          </a:p>
        </p:txBody>
      </p:sp>
      <p:sp>
        <p:nvSpPr>
          <p:cNvPr id="5" name="Footer Placeholder 4">
            <a:extLst>
              <a:ext uri="{FF2B5EF4-FFF2-40B4-BE49-F238E27FC236}">
                <a16:creationId xmlns:a16="http://schemas.microsoft.com/office/drawing/2014/main" id="{C9859855-7A37-4403-BF09-FD22464FAF3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7C78DBE-9590-440C-A0F8-7576A66A26C6}"/>
              </a:ext>
            </a:extLst>
          </p:cNvPr>
          <p:cNvSpPr>
            <a:spLocks noGrp="1"/>
          </p:cNvSpPr>
          <p:nvPr>
            <p:ph type="sldNum" sz="quarter" idx="12"/>
          </p:nvPr>
        </p:nvSpPr>
        <p:spPr/>
        <p:txBody>
          <a:bodyPr/>
          <a:lstStyle/>
          <a:p>
            <a:fld id="{3C32E05E-B907-4AAD-BDF5-3180C54CA53E}" type="slidenum">
              <a:rPr lang="en-DE" smtClean="0"/>
              <a:t>‹Nr.›</a:t>
            </a:fld>
            <a:endParaRPr lang="en-DE"/>
          </a:p>
        </p:txBody>
      </p:sp>
    </p:spTree>
    <p:extLst>
      <p:ext uri="{BB962C8B-B14F-4D97-AF65-F5344CB8AC3E}">
        <p14:creationId xmlns:p14="http://schemas.microsoft.com/office/powerpoint/2010/main" val="420315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1131-02FA-4929-80C1-0DE0BF3F63B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DF0A06E5-2BE0-4028-8F83-D6A2E41B21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AA06529A-58A8-4A67-A37B-066DD0E5C9D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DDF4F156-233C-40AE-90AB-B32FA4F66A1F}"/>
              </a:ext>
            </a:extLst>
          </p:cNvPr>
          <p:cNvSpPr>
            <a:spLocks noGrp="1"/>
          </p:cNvSpPr>
          <p:nvPr>
            <p:ph type="dt" sz="half" idx="10"/>
          </p:nvPr>
        </p:nvSpPr>
        <p:spPr/>
        <p:txBody>
          <a:bodyPr/>
          <a:lstStyle/>
          <a:p>
            <a:fld id="{A0505F9B-105D-4E46-A64D-42D1F29F6580}" type="datetimeFigureOut">
              <a:rPr lang="en-DE" smtClean="0"/>
              <a:t>09/11/2018</a:t>
            </a:fld>
            <a:endParaRPr lang="en-DE"/>
          </a:p>
        </p:txBody>
      </p:sp>
      <p:sp>
        <p:nvSpPr>
          <p:cNvPr id="6" name="Footer Placeholder 5">
            <a:extLst>
              <a:ext uri="{FF2B5EF4-FFF2-40B4-BE49-F238E27FC236}">
                <a16:creationId xmlns:a16="http://schemas.microsoft.com/office/drawing/2014/main" id="{7E3558EC-17F2-4409-A56F-F846ECD9259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70A22F5-5AA9-43F6-A452-D1BC1A865ABC}"/>
              </a:ext>
            </a:extLst>
          </p:cNvPr>
          <p:cNvSpPr>
            <a:spLocks noGrp="1"/>
          </p:cNvSpPr>
          <p:nvPr>
            <p:ph type="sldNum" sz="quarter" idx="12"/>
          </p:nvPr>
        </p:nvSpPr>
        <p:spPr/>
        <p:txBody>
          <a:bodyPr/>
          <a:lstStyle/>
          <a:p>
            <a:fld id="{3C32E05E-B907-4AAD-BDF5-3180C54CA53E}" type="slidenum">
              <a:rPr lang="en-DE" smtClean="0"/>
              <a:t>‹Nr.›</a:t>
            </a:fld>
            <a:endParaRPr lang="en-DE"/>
          </a:p>
        </p:txBody>
      </p:sp>
    </p:spTree>
    <p:extLst>
      <p:ext uri="{BB962C8B-B14F-4D97-AF65-F5344CB8AC3E}">
        <p14:creationId xmlns:p14="http://schemas.microsoft.com/office/powerpoint/2010/main" val="2476589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4CBB-D885-4B64-B78F-74AF702FC0E3}"/>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E3DC0EC9-3564-4B9D-826E-3459282897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C94C7A-3AAE-413A-B088-F49BA7EFB0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950454D3-1421-4D14-A083-86AFFA0980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A16A6E-1132-4DFF-8361-0B13DEBD567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B47E6343-8AD1-46A0-848B-D762F59A7268}"/>
              </a:ext>
            </a:extLst>
          </p:cNvPr>
          <p:cNvSpPr>
            <a:spLocks noGrp="1"/>
          </p:cNvSpPr>
          <p:nvPr>
            <p:ph type="dt" sz="half" idx="10"/>
          </p:nvPr>
        </p:nvSpPr>
        <p:spPr/>
        <p:txBody>
          <a:bodyPr/>
          <a:lstStyle/>
          <a:p>
            <a:fld id="{A0505F9B-105D-4E46-A64D-42D1F29F6580}" type="datetimeFigureOut">
              <a:rPr lang="en-DE" smtClean="0"/>
              <a:t>09/11/2018</a:t>
            </a:fld>
            <a:endParaRPr lang="en-DE"/>
          </a:p>
        </p:txBody>
      </p:sp>
      <p:sp>
        <p:nvSpPr>
          <p:cNvPr id="8" name="Footer Placeholder 7">
            <a:extLst>
              <a:ext uri="{FF2B5EF4-FFF2-40B4-BE49-F238E27FC236}">
                <a16:creationId xmlns:a16="http://schemas.microsoft.com/office/drawing/2014/main" id="{CBCA1A60-C45C-44BD-AD33-E61CC1248B99}"/>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878C1DC2-17EA-45EA-AEED-E005280425DB}"/>
              </a:ext>
            </a:extLst>
          </p:cNvPr>
          <p:cNvSpPr>
            <a:spLocks noGrp="1"/>
          </p:cNvSpPr>
          <p:nvPr>
            <p:ph type="sldNum" sz="quarter" idx="12"/>
          </p:nvPr>
        </p:nvSpPr>
        <p:spPr/>
        <p:txBody>
          <a:bodyPr/>
          <a:lstStyle/>
          <a:p>
            <a:fld id="{3C32E05E-B907-4AAD-BDF5-3180C54CA53E}" type="slidenum">
              <a:rPr lang="en-DE" smtClean="0"/>
              <a:t>‹Nr.›</a:t>
            </a:fld>
            <a:endParaRPr lang="en-DE"/>
          </a:p>
        </p:txBody>
      </p:sp>
    </p:spTree>
    <p:extLst>
      <p:ext uri="{BB962C8B-B14F-4D97-AF65-F5344CB8AC3E}">
        <p14:creationId xmlns:p14="http://schemas.microsoft.com/office/powerpoint/2010/main" val="3812617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5AB-E424-458C-83CF-3E38FAD008AF}"/>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B3423A38-49F6-45CE-8AC4-6F6293C73FC5}"/>
              </a:ext>
            </a:extLst>
          </p:cNvPr>
          <p:cNvSpPr>
            <a:spLocks noGrp="1"/>
          </p:cNvSpPr>
          <p:nvPr>
            <p:ph type="dt" sz="half" idx="10"/>
          </p:nvPr>
        </p:nvSpPr>
        <p:spPr/>
        <p:txBody>
          <a:bodyPr/>
          <a:lstStyle/>
          <a:p>
            <a:fld id="{A0505F9B-105D-4E46-A64D-42D1F29F6580}" type="datetimeFigureOut">
              <a:rPr lang="en-DE" smtClean="0"/>
              <a:t>09/11/2018</a:t>
            </a:fld>
            <a:endParaRPr lang="en-DE"/>
          </a:p>
        </p:txBody>
      </p:sp>
      <p:sp>
        <p:nvSpPr>
          <p:cNvPr id="4" name="Footer Placeholder 3">
            <a:extLst>
              <a:ext uri="{FF2B5EF4-FFF2-40B4-BE49-F238E27FC236}">
                <a16:creationId xmlns:a16="http://schemas.microsoft.com/office/drawing/2014/main" id="{42B59E20-4473-4F4E-8BC5-5B26130ED021}"/>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2D38659-11AA-46D1-9A13-85E0FC94B186}"/>
              </a:ext>
            </a:extLst>
          </p:cNvPr>
          <p:cNvSpPr>
            <a:spLocks noGrp="1"/>
          </p:cNvSpPr>
          <p:nvPr>
            <p:ph type="sldNum" sz="quarter" idx="12"/>
          </p:nvPr>
        </p:nvSpPr>
        <p:spPr/>
        <p:txBody>
          <a:bodyPr/>
          <a:lstStyle/>
          <a:p>
            <a:fld id="{3C32E05E-B907-4AAD-BDF5-3180C54CA53E}" type="slidenum">
              <a:rPr lang="en-DE" smtClean="0"/>
              <a:t>‹Nr.›</a:t>
            </a:fld>
            <a:endParaRPr lang="en-DE"/>
          </a:p>
        </p:txBody>
      </p:sp>
    </p:spTree>
    <p:extLst>
      <p:ext uri="{BB962C8B-B14F-4D97-AF65-F5344CB8AC3E}">
        <p14:creationId xmlns:p14="http://schemas.microsoft.com/office/powerpoint/2010/main" val="261100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BE1E6-28CA-45FC-A4BA-BC69A1A2A0E3}"/>
              </a:ext>
            </a:extLst>
          </p:cNvPr>
          <p:cNvSpPr>
            <a:spLocks noGrp="1"/>
          </p:cNvSpPr>
          <p:nvPr>
            <p:ph type="dt" sz="half" idx="10"/>
          </p:nvPr>
        </p:nvSpPr>
        <p:spPr/>
        <p:txBody>
          <a:bodyPr/>
          <a:lstStyle/>
          <a:p>
            <a:fld id="{A0505F9B-105D-4E46-A64D-42D1F29F6580}" type="datetimeFigureOut">
              <a:rPr lang="en-DE" smtClean="0"/>
              <a:t>09/11/2018</a:t>
            </a:fld>
            <a:endParaRPr lang="en-DE"/>
          </a:p>
        </p:txBody>
      </p:sp>
      <p:sp>
        <p:nvSpPr>
          <p:cNvPr id="3" name="Footer Placeholder 2">
            <a:extLst>
              <a:ext uri="{FF2B5EF4-FFF2-40B4-BE49-F238E27FC236}">
                <a16:creationId xmlns:a16="http://schemas.microsoft.com/office/drawing/2014/main" id="{42CF29E1-B90B-4BDE-B7E6-D8A4D51FE27C}"/>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ACF5C702-3480-43EB-A7C3-7BB314F3930C}"/>
              </a:ext>
            </a:extLst>
          </p:cNvPr>
          <p:cNvSpPr>
            <a:spLocks noGrp="1"/>
          </p:cNvSpPr>
          <p:nvPr>
            <p:ph type="sldNum" sz="quarter" idx="12"/>
          </p:nvPr>
        </p:nvSpPr>
        <p:spPr/>
        <p:txBody>
          <a:bodyPr/>
          <a:lstStyle/>
          <a:p>
            <a:fld id="{3C32E05E-B907-4AAD-BDF5-3180C54CA53E}" type="slidenum">
              <a:rPr lang="en-DE" smtClean="0"/>
              <a:t>‹Nr.›</a:t>
            </a:fld>
            <a:endParaRPr lang="en-DE"/>
          </a:p>
        </p:txBody>
      </p:sp>
    </p:spTree>
    <p:extLst>
      <p:ext uri="{BB962C8B-B14F-4D97-AF65-F5344CB8AC3E}">
        <p14:creationId xmlns:p14="http://schemas.microsoft.com/office/powerpoint/2010/main" val="371543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294F7-8A8C-4A41-B199-CAD4C20A5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CB29DD87-0D7A-406B-9100-5A77A7FA5B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13A60F12-43EA-40B7-9FE4-4A3D61CB9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E3C17E-A1EC-4ADC-BAC7-F41A332D4907}"/>
              </a:ext>
            </a:extLst>
          </p:cNvPr>
          <p:cNvSpPr>
            <a:spLocks noGrp="1"/>
          </p:cNvSpPr>
          <p:nvPr>
            <p:ph type="dt" sz="half" idx="10"/>
          </p:nvPr>
        </p:nvSpPr>
        <p:spPr/>
        <p:txBody>
          <a:bodyPr/>
          <a:lstStyle/>
          <a:p>
            <a:fld id="{A0505F9B-105D-4E46-A64D-42D1F29F6580}" type="datetimeFigureOut">
              <a:rPr lang="en-DE" smtClean="0"/>
              <a:t>09/11/2018</a:t>
            </a:fld>
            <a:endParaRPr lang="en-DE"/>
          </a:p>
        </p:txBody>
      </p:sp>
      <p:sp>
        <p:nvSpPr>
          <p:cNvPr id="6" name="Footer Placeholder 5">
            <a:extLst>
              <a:ext uri="{FF2B5EF4-FFF2-40B4-BE49-F238E27FC236}">
                <a16:creationId xmlns:a16="http://schemas.microsoft.com/office/drawing/2014/main" id="{43C5A181-92F3-4D60-A6B8-D7F476F0B20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5AE3786-ECF1-472F-A559-BE1FBCD9DF09}"/>
              </a:ext>
            </a:extLst>
          </p:cNvPr>
          <p:cNvSpPr>
            <a:spLocks noGrp="1"/>
          </p:cNvSpPr>
          <p:nvPr>
            <p:ph type="sldNum" sz="quarter" idx="12"/>
          </p:nvPr>
        </p:nvSpPr>
        <p:spPr/>
        <p:txBody>
          <a:bodyPr/>
          <a:lstStyle/>
          <a:p>
            <a:fld id="{3C32E05E-B907-4AAD-BDF5-3180C54CA53E}" type="slidenum">
              <a:rPr lang="en-DE" smtClean="0"/>
              <a:t>‹Nr.›</a:t>
            </a:fld>
            <a:endParaRPr lang="en-DE"/>
          </a:p>
        </p:txBody>
      </p:sp>
    </p:spTree>
    <p:extLst>
      <p:ext uri="{BB962C8B-B14F-4D97-AF65-F5344CB8AC3E}">
        <p14:creationId xmlns:p14="http://schemas.microsoft.com/office/powerpoint/2010/main" val="3861421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5922-7CFA-4B95-9EB9-94120C851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A379B6AD-D8A8-45EE-B25A-A021B5E5C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902160E4-38B8-44B3-A051-7A46969F4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0C9FC4-587C-4589-BF49-D60072786ED4}"/>
              </a:ext>
            </a:extLst>
          </p:cNvPr>
          <p:cNvSpPr>
            <a:spLocks noGrp="1"/>
          </p:cNvSpPr>
          <p:nvPr>
            <p:ph type="dt" sz="half" idx="10"/>
          </p:nvPr>
        </p:nvSpPr>
        <p:spPr/>
        <p:txBody>
          <a:bodyPr/>
          <a:lstStyle/>
          <a:p>
            <a:fld id="{A0505F9B-105D-4E46-A64D-42D1F29F6580}" type="datetimeFigureOut">
              <a:rPr lang="en-DE" smtClean="0"/>
              <a:t>09/11/2018</a:t>
            </a:fld>
            <a:endParaRPr lang="en-DE"/>
          </a:p>
        </p:txBody>
      </p:sp>
      <p:sp>
        <p:nvSpPr>
          <p:cNvPr id="6" name="Footer Placeholder 5">
            <a:extLst>
              <a:ext uri="{FF2B5EF4-FFF2-40B4-BE49-F238E27FC236}">
                <a16:creationId xmlns:a16="http://schemas.microsoft.com/office/drawing/2014/main" id="{6DE3F8F5-4887-4D63-92F9-9D5185230D7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1853195-6C05-4299-B9F8-6D67A4388875}"/>
              </a:ext>
            </a:extLst>
          </p:cNvPr>
          <p:cNvSpPr>
            <a:spLocks noGrp="1"/>
          </p:cNvSpPr>
          <p:nvPr>
            <p:ph type="sldNum" sz="quarter" idx="12"/>
          </p:nvPr>
        </p:nvSpPr>
        <p:spPr/>
        <p:txBody>
          <a:bodyPr/>
          <a:lstStyle/>
          <a:p>
            <a:fld id="{3C32E05E-B907-4AAD-BDF5-3180C54CA53E}" type="slidenum">
              <a:rPr lang="en-DE" smtClean="0"/>
              <a:t>‹Nr.›</a:t>
            </a:fld>
            <a:endParaRPr lang="en-DE"/>
          </a:p>
        </p:txBody>
      </p:sp>
    </p:spTree>
    <p:extLst>
      <p:ext uri="{BB962C8B-B14F-4D97-AF65-F5344CB8AC3E}">
        <p14:creationId xmlns:p14="http://schemas.microsoft.com/office/powerpoint/2010/main" val="2647714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7ECEA5-8A07-4C9F-B799-48C0D271E0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E23A37F5-FABE-43F1-B63C-58F4779345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2F0E399-E668-4046-924E-B1017C5231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505F9B-105D-4E46-A64D-42D1F29F6580}" type="datetimeFigureOut">
              <a:rPr lang="en-DE" smtClean="0"/>
              <a:t>09/11/2018</a:t>
            </a:fld>
            <a:endParaRPr lang="en-DE"/>
          </a:p>
        </p:txBody>
      </p:sp>
      <p:sp>
        <p:nvSpPr>
          <p:cNvPr id="5" name="Footer Placeholder 4">
            <a:extLst>
              <a:ext uri="{FF2B5EF4-FFF2-40B4-BE49-F238E27FC236}">
                <a16:creationId xmlns:a16="http://schemas.microsoft.com/office/drawing/2014/main" id="{F2F9C8EB-5999-4FDF-893B-A53CE525C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201E8B66-95A5-4F2C-93A5-D2082802BC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32E05E-B907-4AAD-BDF5-3180C54CA53E}" type="slidenum">
              <a:rPr lang="en-DE" smtClean="0"/>
              <a:t>‹Nr.›</a:t>
            </a:fld>
            <a:endParaRPr lang="en-DE"/>
          </a:p>
        </p:txBody>
      </p:sp>
    </p:spTree>
    <p:extLst>
      <p:ext uri="{BB962C8B-B14F-4D97-AF65-F5344CB8AC3E}">
        <p14:creationId xmlns:p14="http://schemas.microsoft.com/office/powerpoint/2010/main" val="264277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3.svg"/><Relationship Id="rId9" Type="http://schemas.openxmlformats.org/officeDocument/2006/relationships/image" Target="../media/image29.png"/><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330507F-6051-42D3-9838-E90ECB63998A}"/>
              </a:ext>
            </a:extLst>
          </p:cNvPr>
          <p:cNvCxnSpPr>
            <a:cxnSpLocks/>
          </p:cNvCxnSpPr>
          <p:nvPr/>
        </p:nvCxnSpPr>
        <p:spPr>
          <a:xfrm>
            <a:off x="7218781" y="-111967"/>
            <a:ext cx="0" cy="7175240"/>
          </a:xfrm>
          <a:prstGeom prst="line">
            <a:avLst/>
          </a:prstGeom>
          <a:ln w="127000">
            <a:gradFill>
              <a:gsLst>
                <a:gs pos="23000">
                  <a:srgbClr val="00B0F0"/>
                </a:gs>
                <a:gs pos="56000">
                  <a:srgbClr val="00B0F0"/>
                </a:gs>
                <a:gs pos="83000">
                  <a:srgbClr val="00B0F0"/>
                </a:gs>
                <a:gs pos="0">
                  <a:srgbClr val="00B0F0"/>
                </a:gs>
                <a:gs pos="100000">
                  <a:srgbClr val="00B0F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4055A9C-9CF1-4AF7-9BF6-CDDB6DD7D669}"/>
              </a:ext>
            </a:extLst>
          </p:cNvPr>
          <p:cNvSpPr txBox="1">
            <a:spLocks/>
          </p:cNvSpPr>
          <p:nvPr/>
        </p:nvSpPr>
        <p:spPr>
          <a:xfrm>
            <a:off x="324076" y="1456082"/>
            <a:ext cx="6838720" cy="1297115"/>
          </a:xfrm>
          <a:prstGeom prst="rect">
            <a:avLst/>
          </a:prstGeom>
        </p:spPr>
        <p:txBody>
          <a:bodyPr vert="horz" lIns="91440" tIns="45720" rIns="91440" bIns="45720" rtlCol="0" anchor="t">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400" b="1" dirty="0">
                <a:solidFill>
                  <a:srgbClr val="000000"/>
                </a:solidFill>
                <a:latin typeface="Segoe UI Semilight" panose="020B0402040204020203" pitchFamily="34" charset="0"/>
                <a:cs typeface="Segoe UI Semilight" panose="020B0402040204020203" pitchFamily="34" charset="0"/>
              </a:rPr>
              <a:t>Azure Cloud </a:t>
            </a:r>
          </a:p>
          <a:p>
            <a:pPr algn="l"/>
            <a:r>
              <a:rPr lang="de-DE" sz="4400" b="1" dirty="0">
                <a:solidFill>
                  <a:srgbClr val="000000"/>
                </a:solidFill>
                <a:latin typeface="Segoe UI Semilight" panose="020B0402040204020203" pitchFamily="34" charset="0"/>
                <a:cs typeface="Segoe UI Semilight" panose="020B0402040204020203" pitchFamily="34" charset="0"/>
              </a:rPr>
              <a:t>Functions, DevOps &amp; Monitoring</a:t>
            </a:r>
            <a:endParaRPr lang="en-DE" sz="4400" b="1" dirty="0">
              <a:solidFill>
                <a:srgbClr val="000000"/>
              </a:solidFill>
              <a:latin typeface="Segoe UI Semilight" panose="020B0402040204020203" pitchFamily="34" charset="0"/>
              <a:cs typeface="Segoe UI Semilight" panose="020B0402040204020203" pitchFamily="34" charset="0"/>
            </a:endParaRPr>
          </a:p>
        </p:txBody>
      </p:sp>
      <p:sp>
        <p:nvSpPr>
          <p:cNvPr id="9" name="Title 1">
            <a:extLst>
              <a:ext uri="{FF2B5EF4-FFF2-40B4-BE49-F238E27FC236}">
                <a16:creationId xmlns:a16="http://schemas.microsoft.com/office/drawing/2014/main" id="{334D8928-4B13-45E1-93E9-411C42D02C70}"/>
              </a:ext>
            </a:extLst>
          </p:cNvPr>
          <p:cNvSpPr txBox="1">
            <a:spLocks/>
          </p:cNvSpPr>
          <p:nvPr/>
        </p:nvSpPr>
        <p:spPr>
          <a:xfrm>
            <a:off x="2128787" y="3074009"/>
            <a:ext cx="1614649" cy="376133"/>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dirty="0">
                <a:solidFill>
                  <a:srgbClr val="000000"/>
                </a:solidFill>
                <a:latin typeface="Segoe UI Semilight" panose="020B0402040204020203" pitchFamily="34" charset="0"/>
                <a:cs typeface="Segoe UI Semilight" panose="020B0402040204020203" pitchFamily="34" charset="0"/>
              </a:rPr>
              <a:t>Powered</a:t>
            </a:r>
            <a:r>
              <a:rPr lang="de-DE" sz="2400" dirty="0">
                <a:solidFill>
                  <a:srgbClr val="000000"/>
                </a:solidFill>
              </a:rPr>
              <a:t> by</a:t>
            </a:r>
            <a:endParaRPr lang="en-DE" sz="2400" dirty="0">
              <a:solidFill>
                <a:srgbClr val="000000"/>
              </a:solidFill>
            </a:endParaRPr>
          </a:p>
        </p:txBody>
      </p:sp>
      <p:pic>
        <p:nvPicPr>
          <p:cNvPr id="2050" name="Picture 2" descr="Technische Hochschule Rosenheim">
            <a:extLst>
              <a:ext uri="{FF2B5EF4-FFF2-40B4-BE49-F238E27FC236}">
                <a16:creationId xmlns:a16="http://schemas.microsoft.com/office/drawing/2014/main" id="{BFF2B04A-065B-4340-B8D2-537D05C4D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8192" y="5206522"/>
            <a:ext cx="1828606" cy="6589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781B5BC-8C5D-46A0-A265-AE790007C70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08192" y="3736831"/>
            <a:ext cx="1665028" cy="386687"/>
          </a:xfrm>
          <a:prstGeom prst="rect">
            <a:avLst/>
          </a:prstGeom>
        </p:spPr>
      </p:pic>
      <p:pic>
        <p:nvPicPr>
          <p:cNvPr id="45" name="Picture 44" descr="A close up of a speaker&#10;&#10;Description generated with high confidence">
            <a:extLst>
              <a:ext uri="{FF2B5EF4-FFF2-40B4-BE49-F238E27FC236}">
                <a16:creationId xmlns:a16="http://schemas.microsoft.com/office/drawing/2014/main" id="{33ECF140-9AD6-40FF-9845-EAD60F06EB92}"/>
              </a:ext>
            </a:extLst>
          </p:cNvPr>
          <p:cNvPicPr>
            <a:picLocks noChangeAspect="1"/>
          </p:cNvPicPr>
          <p:nvPr/>
        </p:nvPicPr>
        <p:blipFill rotWithShape="1">
          <a:blip r:embed="rId4">
            <a:extLst>
              <a:ext uri="{28A0092B-C50C-407E-A947-70E740481C1C}">
                <a14:useLocalDpi xmlns:a14="http://schemas.microsoft.com/office/drawing/2010/main" val="0"/>
              </a:ext>
            </a:extLst>
          </a:blip>
          <a:srcRect l="26445" r="25688"/>
          <a:stretch/>
        </p:blipFill>
        <p:spPr>
          <a:xfrm>
            <a:off x="7274767" y="0"/>
            <a:ext cx="4917233" cy="6858000"/>
          </a:xfrm>
          <a:prstGeom prst="rect">
            <a:avLst/>
          </a:prstGeom>
        </p:spPr>
      </p:pic>
      <p:pic>
        <p:nvPicPr>
          <p:cNvPr id="3" name="Grafik 2">
            <a:extLst>
              <a:ext uri="{FF2B5EF4-FFF2-40B4-BE49-F238E27FC236}">
                <a16:creationId xmlns:a16="http://schemas.microsoft.com/office/drawing/2014/main" id="{63DCEE8D-415F-4D11-819A-06FEF6D984C3}"/>
              </a:ext>
            </a:extLst>
          </p:cNvPr>
          <p:cNvPicPr>
            <a:picLocks noChangeAspect="1"/>
          </p:cNvPicPr>
          <p:nvPr/>
        </p:nvPicPr>
        <p:blipFill>
          <a:blip r:embed="rId5"/>
          <a:stretch>
            <a:fillRect/>
          </a:stretch>
        </p:blipFill>
        <p:spPr>
          <a:xfrm>
            <a:off x="3308192" y="4387893"/>
            <a:ext cx="2122834" cy="386687"/>
          </a:xfrm>
          <a:prstGeom prst="rect">
            <a:avLst/>
          </a:prstGeom>
        </p:spPr>
      </p:pic>
    </p:spTree>
    <p:extLst>
      <p:ext uri="{BB962C8B-B14F-4D97-AF65-F5344CB8AC3E}">
        <p14:creationId xmlns:p14="http://schemas.microsoft.com/office/powerpoint/2010/main" val="3089782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982380F-F41C-40F6-937D-077759229A21}"/>
              </a:ext>
            </a:extLst>
          </p:cNvPr>
          <p:cNvGrpSpPr/>
          <p:nvPr/>
        </p:nvGrpSpPr>
        <p:grpSpPr>
          <a:xfrm>
            <a:off x="2327499" y="1654564"/>
            <a:ext cx="7902481" cy="2302519"/>
            <a:chOff x="-1296072" y="759169"/>
            <a:chExt cx="7902481" cy="2302519"/>
          </a:xfrm>
        </p:grpSpPr>
        <p:pic>
          <p:nvPicPr>
            <p:cNvPr id="21" name="Graphic 20">
              <a:extLst>
                <a:ext uri="{FF2B5EF4-FFF2-40B4-BE49-F238E27FC236}">
                  <a16:creationId xmlns:a16="http://schemas.microsoft.com/office/drawing/2014/main" id="{BC21B0B3-FC31-4D23-AAEC-EA3B8FB2ED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6072" y="1697545"/>
              <a:ext cx="1364143" cy="1364143"/>
            </a:xfrm>
            <a:prstGeom prst="rect">
              <a:avLst/>
            </a:prstGeom>
          </p:spPr>
        </p:pic>
        <p:sp>
          <p:nvSpPr>
            <p:cNvPr id="10" name="TextBox 9">
              <a:extLst>
                <a:ext uri="{FF2B5EF4-FFF2-40B4-BE49-F238E27FC236}">
                  <a16:creationId xmlns:a16="http://schemas.microsoft.com/office/drawing/2014/main" id="{73144349-5798-4D51-891D-741E31BA6AD5}"/>
                </a:ext>
              </a:extLst>
            </p:cNvPr>
            <p:cNvSpPr txBox="1"/>
            <p:nvPr/>
          </p:nvSpPr>
          <p:spPr>
            <a:xfrm>
              <a:off x="914046" y="909038"/>
              <a:ext cx="5692363" cy="307777"/>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PaaS Service der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einfaches</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skalieren</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und load balancing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ermöglicht</a:t>
              </a:r>
              <a:endPar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8AABA251-9C0D-43D9-AC65-049F276DE87B}"/>
                </a:ext>
              </a:extLst>
            </p:cNvPr>
            <p:cNvCxnSpPr/>
            <p:nvPr/>
          </p:nvCxnSpPr>
          <p:spPr>
            <a:xfrm>
              <a:off x="844906" y="759169"/>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14D7F56-A012-43DF-B070-C69985BFE914}"/>
              </a:ext>
            </a:extLst>
          </p:cNvPr>
          <p:cNvSpPr txBox="1"/>
          <p:nvPr/>
        </p:nvSpPr>
        <p:spPr>
          <a:xfrm>
            <a:off x="4537617" y="2880758"/>
            <a:ext cx="6181897" cy="523220"/>
          </a:xfrm>
          <a:prstGeom prst="rect">
            <a:avLst/>
          </a:prstGeom>
          <a:noFill/>
        </p:spPr>
        <p:txBody>
          <a:bodyPr wrap="square" rtlCol="0">
            <a:spAutoFit/>
          </a:bodyPr>
          <a:lstStyle/>
          <a:p>
            <a:pPr>
              <a:spcAft>
                <a:spcPts val="300"/>
              </a:spcAft>
            </a:pP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Möglichkeit</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zum</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erstellen</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von REST API`s, Mobile,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sowie</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Linux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oder</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Windows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basierenden</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Web Apps</a:t>
            </a:r>
          </a:p>
        </p:txBody>
      </p:sp>
      <p:cxnSp>
        <p:nvCxnSpPr>
          <p:cNvPr id="22" name="Straight Connector 21">
            <a:extLst>
              <a:ext uri="{FF2B5EF4-FFF2-40B4-BE49-F238E27FC236}">
                <a16:creationId xmlns:a16="http://schemas.microsoft.com/office/drawing/2014/main" id="{C443349B-A219-407C-997D-D391A62A44AC}"/>
              </a:ext>
            </a:extLst>
          </p:cNvPr>
          <p:cNvCxnSpPr>
            <a:cxnSpLocks/>
          </p:cNvCxnSpPr>
          <p:nvPr/>
        </p:nvCxnSpPr>
        <p:spPr>
          <a:xfrm>
            <a:off x="4468477" y="2730889"/>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631F2D7-2828-4C28-90BC-9D51781DA727}"/>
              </a:ext>
            </a:extLst>
          </p:cNvPr>
          <p:cNvSpPr txBox="1"/>
          <p:nvPr/>
        </p:nvSpPr>
        <p:spPr>
          <a:xfrm>
            <a:off x="4537617" y="3957083"/>
            <a:ext cx="6394332" cy="523220"/>
          </a:xfrm>
          <a:prstGeom prst="rect">
            <a:avLst/>
          </a:prstGeom>
          <a:noFill/>
        </p:spPr>
        <p:txBody>
          <a:bodyPr wrap="square" rtlCol="0">
            <a:spAutoFit/>
          </a:bodyPr>
          <a:lstStyle/>
          <a:p>
            <a:pPr>
              <a:spcAft>
                <a:spcPts val="300"/>
              </a:spcAft>
            </a:pP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Leichte</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umsetzung</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von Continuous deployment und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Nutzung</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mit</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multiple Language &amp; Frameworks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wie</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ASP.NET, Node.js, Java, PHP, Python</a:t>
            </a:r>
          </a:p>
        </p:txBody>
      </p:sp>
      <p:cxnSp>
        <p:nvCxnSpPr>
          <p:cNvPr id="27" name="Straight Connector 26">
            <a:extLst>
              <a:ext uri="{FF2B5EF4-FFF2-40B4-BE49-F238E27FC236}">
                <a16:creationId xmlns:a16="http://schemas.microsoft.com/office/drawing/2014/main" id="{75894849-0090-44C1-AE7C-D01CD8EF6579}"/>
              </a:ext>
            </a:extLst>
          </p:cNvPr>
          <p:cNvCxnSpPr>
            <a:cxnSpLocks/>
          </p:cNvCxnSpPr>
          <p:nvPr/>
        </p:nvCxnSpPr>
        <p:spPr>
          <a:xfrm>
            <a:off x="4468477" y="3807214"/>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824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4"/>
            <a:ext cx="1012459"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6"/>
            <a:ext cx="219228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a:solidFill>
                  <a:srgbClr val="0070C0"/>
                </a:soli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961">
                <a:gradFill>
                  <a:gsLst>
                    <a:gs pos="1250">
                      <a:srgbClr val="353535"/>
                    </a:gs>
                    <a:gs pos="100000">
                      <a:srgbClr val="353535"/>
                    </a:gs>
                  </a:gsLst>
                  <a:lin ang="5400000" scaled="0"/>
                </a:gradFill>
              </a:rPr>
              <a:t>How do I </a:t>
            </a:r>
            <a:r>
              <a:rPr lang="en-US" sz="1961" b="1">
                <a:gradFill>
                  <a:gsLst>
                    <a:gs pos="1250">
                      <a:srgbClr val="353535"/>
                    </a:gs>
                    <a:gs pos="100000">
                      <a:srgbClr val="353535"/>
                    </a:gs>
                  </a:gsLst>
                  <a:lin ang="5400000" scaled="0"/>
                </a:gradFill>
              </a:rPr>
              <a:t>architect</a:t>
            </a:r>
            <a:r>
              <a:rPr lang="en-US" sz="1961">
                <a:gradFill>
                  <a:gsLst>
                    <a:gs pos="1250">
                      <a:srgbClr val="353535"/>
                    </a:gs>
                    <a:gs pos="100000">
                      <a:srgbClr val="353535"/>
                    </a:gs>
                  </a:gsLst>
                  <a:lin ang="5400000" scaled="0"/>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585563" y="4312534"/>
            <a:ext cx="6998724"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3200" dirty="0">
                <a:gradFill>
                  <a:gsLst>
                    <a:gs pos="1250">
                      <a:srgbClr val="353535"/>
                    </a:gs>
                    <a:gs pos="100000">
                      <a:srgbClr val="353535"/>
                    </a:gs>
                  </a:gsLst>
                  <a:lin ang="5400000" scaled="0"/>
                </a:gradFill>
                <a:latin typeface="Segoe UI Light"/>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sz="220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982380F-F41C-40F6-937D-077759229A21}"/>
              </a:ext>
            </a:extLst>
          </p:cNvPr>
          <p:cNvGrpSpPr/>
          <p:nvPr/>
        </p:nvGrpSpPr>
        <p:grpSpPr>
          <a:xfrm>
            <a:off x="1729179" y="1736203"/>
            <a:ext cx="5761503" cy="822960"/>
            <a:chOff x="844906" y="759169"/>
            <a:chExt cx="5761503" cy="822960"/>
          </a:xfrm>
        </p:grpSpPr>
        <p:sp>
          <p:nvSpPr>
            <p:cNvPr id="10" name="TextBox 9">
              <a:extLst>
                <a:ext uri="{FF2B5EF4-FFF2-40B4-BE49-F238E27FC236}">
                  <a16:creationId xmlns:a16="http://schemas.microsoft.com/office/drawing/2014/main" id="{73144349-5798-4D51-891D-741E31BA6AD5}"/>
                </a:ext>
              </a:extLst>
            </p:cNvPr>
            <p:cNvSpPr txBox="1"/>
            <p:nvPr/>
          </p:nvSpPr>
          <p:spPr>
            <a:xfrm>
              <a:off x="914046" y="1016759"/>
              <a:ext cx="5692363" cy="307777"/>
            </a:xfrm>
            <a:prstGeom prst="rect">
              <a:avLst/>
            </a:prstGeom>
            <a:noFill/>
          </p:spPr>
          <p:txBody>
            <a:bodyPr wrap="square" rtlCol="0">
              <a:spAutoFit/>
            </a:bodyPr>
            <a:lstStyle/>
            <a:p>
              <a:pPr>
                <a:spcAft>
                  <a:spcPts val="300"/>
                </a:spcAft>
              </a:pP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Abstraktion</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von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Servern</a:t>
              </a:r>
              <a:endPar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8AABA251-9C0D-43D9-AC65-049F276DE87B}"/>
                </a:ext>
              </a:extLst>
            </p:cNvPr>
            <p:cNvCxnSpPr/>
            <p:nvPr/>
          </p:nvCxnSpPr>
          <p:spPr>
            <a:xfrm>
              <a:off x="844906" y="759169"/>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14D7F56-A012-43DF-B070-C69985BFE914}"/>
              </a:ext>
            </a:extLst>
          </p:cNvPr>
          <p:cNvSpPr txBox="1"/>
          <p:nvPr/>
        </p:nvSpPr>
        <p:spPr>
          <a:xfrm>
            <a:off x="1798319" y="3037342"/>
            <a:ext cx="5544581" cy="307777"/>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Event driven /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Skalierung</a:t>
            </a:r>
            <a:endPar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22" name="Straight Connector 21">
            <a:extLst>
              <a:ext uri="{FF2B5EF4-FFF2-40B4-BE49-F238E27FC236}">
                <a16:creationId xmlns:a16="http://schemas.microsoft.com/office/drawing/2014/main" id="{C443349B-A219-407C-997D-D391A62A44AC}"/>
              </a:ext>
            </a:extLst>
          </p:cNvPr>
          <p:cNvCxnSpPr>
            <a:cxnSpLocks/>
          </p:cNvCxnSpPr>
          <p:nvPr/>
        </p:nvCxnSpPr>
        <p:spPr>
          <a:xfrm>
            <a:off x="1729179" y="28125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631F2D7-2828-4C28-90BC-9D51781DA727}"/>
              </a:ext>
            </a:extLst>
          </p:cNvPr>
          <p:cNvSpPr txBox="1"/>
          <p:nvPr/>
        </p:nvSpPr>
        <p:spPr>
          <a:xfrm>
            <a:off x="1798319" y="4146444"/>
            <a:ext cx="5396803" cy="307777"/>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Micro-Billing</a:t>
            </a:r>
          </a:p>
        </p:txBody>
      </p:sp>
      <p:cxnSp>
        <p:nvCxnSpPr>
          <p:cNvPr id="27" name="Straight Connector 26">
            <a:extLst>
              <a:ext uri="{FF2B5EF4-FFF2-40B4-BE49-F238E27FC236}">
                <a16:creationId xmlns:a16="http://schemas.microsoft.com/office/drawing/2014/main" id="{75894849-0090-44C1-AE7C-D01CD8EF6579}"/>
              </a:ext>
            </a:extLst>
          </p:cNvPr>
          <p:cNvCxnSpPr>
            <a:cxnSpLocks/>
          </p:cNvCxnSpPr>
          <p:nvPr/>
        </p:nvCxnSpPr>
        <p:spPr>
          <a:xfrm>
            <a:off x="1729179" y="38888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3" name="Group 4">
            <a:extLst>
              <a:ext uri="{FF2B5EF4-FFF2-40B4-BE49-F238E27FC236}">
                <a16:creationId xmlns:a16="http://schemas.microsoft.com/office/drawing/2014/main" id="{54602012-C7C6-4A1A-9E42-9BF9C245C005}"/>
              </a:ext>
            </a:extLst>
          </p:cNvPr>
          <p:cNvGrpSpPr>
            <a:grpSpLocks noChangeAspect="1"/>
          </p:cNvGrpSpPr>
          <p:nvPr/>
        </p:nvGrpSpPr>
        <p:grpSpPr bwMode="auto">
          <a:xfrm>
            <a:off x="938946" y="1696783"/>
            <a:ext cx="562162" cy="901799"/>
            <a:chOff x="6" y="12"/>
            <a:chExt cx="192" cy="308"/>
          </a:xfrm>
          <a:solidFill>
            <a:schemeClr val="bg1"/>
          </a:solidFill>
        </p:grpSpPr>
        <p:sp>
          <p:nvSpPr>
            <p:cNvPr id="14" name="Rectangle 13">
              <a:extLst>
                <a:ext uri="{FF2B5EF4-FFF2-40B4-BE49-F238E27FC236}">
                  <a16:creationId xmlns:a16="http://schemas.microsoft.com/office/drawing/2014/main" id="{4BA514E1-8AAF-4219-B3C7-D7C34948C350}"/>
                </a:ext>
              </a:extLst>
            </p:cNvPr>
            <p:cNvSpPr>
              <a:spLocks noChangeArrowheads="1"/>
            </p:cNvSpPr>
            <p:nvPr/>
          </p:nvSpPr>
          <p:spPr bwMode="auto">
            <a:xfrm>
              <a:off x="28" y="12"/>
              <a:ext cx="170" cy="308"/>
            </a:xfrm>
            <a:prstGeom prst="rect">
              <a:avLst/>
            </a:prstGeom>
            <a:grpFill/>
            <a:ln w="254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15" name="Rectangle 14">
              <a:extLst>
                <a:ext uri="{FF2B5EF4-FFF2-40B4-BE49-F238E27FC236}">
                  <a16:creationId xmlns:a16="http://schemas.microsoft.com/office/drawing/2014/main" id="{D8129A43-A733-4249-90DE-A09980E71173}"/>
                </a:ext>
              </a:extLst>
            </p:cNvPr>
            <p:cNvSpPr>
              <a:spLocks noChangeArrowheads="1"/>
            </p:cNvSpPr>
            <p:nvPr/>
          </p:nvSpPr>
          <p:spPr bwMode="auto">
            <a:xfrm>
              <a:off x="53" y="35"/>
              <a:ext cx="120" cy="32"/>
            </a:xfrm>
            <a:prstGeom prst="rect">
              <a:avLst/>
            </a:prstGeom>
            <a:grpFill/>
            <a:ln w="254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16" name="Rectangle 15">
              <a:extLst>
                <a:ext uri="{FF2B5EF4-FFF2-40B4-BE49-F238E27FC236}">
                  <a16:creationId xmlns:a16="http://schemas.microsoft.com/office/drawing/2014/main" id="{1B02EE1C-7272-47E6-941B-B902EEE77008}"/>
                </a:ext>
              </a:extLst>
            </p:cNvPr>
            <p:cNvSpPr>
              <a:spLocks noChangeArrowheads="1"/>
            </p:cNvSpPr>
            <p:nvPr/>
          </p:nvSpPr>
          <p:spPr bwMode="auto">
            <a:xfrm>
              <a:off x="53" y="100"/>
              <a:ext cx="120" cy="32"/>
            </a:xfrm>
            <a:prstGeom prst="rect">
              <a:avLst/>
            </a:prstGeom>
            <a:grpFill/>
            <a:ln w="254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17" name="Rectangle 16">
              <a:extLst>
                <a:ext uri="{FF2B5EF4-FFF2-40B4-BE49-F238E27FC236}">
                  <a16:creationId xmlns:a16="http://schemas.microsoft.com/office/drawing/2014/main" id="{461D93B4-5B83-443E-8F25-7414F38F6923}"/>
                </a:ext>
              </a:extLst>
            </p:cNvPr>
            <p:cNvSpPr>
              <a:spLocks noChangeArrowheads="1"/>
            </p:cNvSpPr>
            <p:nvPr/>
          </p:nvSpPr>
          <p:spPr bwMode="auto">
            <a:xfrm>
              <a:off x="53" y="166"/>
              <a:ext cx="120" cy="32"/>
            </a:xfrm>
            <a:prstGeom prst="rect">
              <a:avLst/>
            </a:prstGeom>
            <a:grpFill/>
            <a:ln w="254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18" name="Freeform 9">
              <a:extLst>
                <a:ext uri="{FF2B5EF4-FFF2-40B4-BE49-F238E27FC236}">
                  <a16:creationId xmlns:a16="http://schemas.microsoft.com/office/drawing/2014/main" id="{09473DE2-A53A-46B8-80CE-2E34805BF6F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23" name="Freeform 10">
              <a:extLst>
                <a:ext uri="{FF2B5EF4-FFF2-40B4-BE49-F238E27FC236}">
                  <a16:creationId xmlns:a16="http://schemas.microsoft.com/office/drawing/2014/main" id="{5FFE737D-1FD3-46FA-83A5-909C770129A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24" name="Oval 23">
              <a:extLst>
                <a:ext uri="{FF2B5EF4-FFF2-40B4-BE49-F238E27FC236}">
                  <a16:creationId xmlns:a16="http://schemas.microsoft.com/office/drawing/2014/main" id="{A3EE707C-60A1-4A94-9F11-1843C11E7529}"/>
                </a:ext>
              </a:extLst>
            </p:cNvPr>
            <p:cNvSpPr>
              <a:spLocks noChangeArrowheads="1"/>
            </p:cNvSpPr>
            <p:nvPr/>
          </p:nvSpPr>
          <p:spPr bwMode="auto">
            <a:xfrm>
              <a:off x="53" y="263"/>
              <a:ext cx="26" cy="26"/>
            </a:xfrm>
            <a:prstGeom prst="ellipse">
              <a:avLst/>
            </a:prstGeom>
            <a:grpFill/>
            <a:ln w="254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28" name="Oval 27">
              <a:extLst>
                <a:ext uri="{FF2B5EF4-FFF2-40B4-BE49-F238E27FC236}">
                  <a16:creationId xmlns:a16="http://schemas.microsoft.com/office/drawing/2014/main" id="{C863B1BB-A238-4234-B55A-04ECAA643DAD}"/>
                </a:ext>
              </a:extLst>
            </p:cNvPr>
            <p:cNvSpPr>
              <a:spLocks noChangeArrowheads="1"/>
            </p:cNvSpPr>
            <p:nvPr/>
          </p:nvSpPr>
          <p:spPr bwMode="auto">
            <a:xfrm>
              <a:off x="100" y="263"/>
              <a:ext cx="26" cy="26"/>
            </a:xfrm>
            <a:prstGeom prst="ellipse">
              <a:avLst/>
            </a:prstGeom>
            <a:grpFill/>
            <a:ln w="254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29" name="Rectangle 28">
              <a:extLst>
                <a:ext uri="{FF2B5EF4-FFF2-40B4-BE49-F238E27FC236}">
                  <a16:creationId xmlns:a16="http://schemas.microsoft.com/office/drawing/2014/main" id="{EC6E9DAF-8685-49B7-B515-C445401729E3}"/>
                </a:ext>
              </a:extLst>
            </p:cNvPr>
            <p:cNvSpPr>
              <a:spLocks noChangeArrowheads="1"/>
            </p:cNvSpPr>
            <p:nvPr/>
          </p:nvSpPr>
          <p:spPr bwMode="auto">
            <a:xfrm>
              <a:off x="149" y="263"/>
              <a:ext cx="24" cy="24"/>
            </a:xfrm>
            <a:prstGeom prst="rect">
              <a:avLst/>
            </a:prstGeom>
            <a:grpFill/>
            <a:ln w="254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grpSp>
      <p:grpSp>
        <p:nvGrpSpPr>
          <p:cNvPr id="30" name="Group 29">
            <a:extLst>
              <a:ext uri="{FF2B5EF4-FFF2-40B4-BE49-F238E27FC236}">
                <a16:creationId xmlns:a16="http://schemas.microsoft.com/office/drawing/2014/main" id="{4D25A582-9A29-4906-8C37-D64EE66260CA}"/>
              </a:ext>
            </a:extLst>
          </p:cNvPr>
          <p:cNvGrpSpPr/>
          <p:nvPr/>
        </p:nvGrpSpPr>
        <p:grpSpPr>
          <a:xfrm>
            <a:off x="858104" y="2917104"/>
            <a:ext cx="712133" cy="613805"/>
            <a:chOff x="6093204" y="2914441"/>
            <a:chExt cx="379412" cy="327025"/>
          </a:xfrm>
          <a:solidFill>
            <a:schemeClr val="accent1"/>
          </a:solidFill>
        </p:grpSpPr>
        <p:sp>
          <p:nvSpPr>
            <p:cNvPr id="31" name="Freeform 14">
              <a:extLst>
                <a:ext uri="{FF2B5EF4-FFF2-40B4-BE49-F238E27FC236}">
                  <a16:creationId xmlns:a16="http://schemas.microsoft.com/office/drawing/2014/main" id="{318FF2F2-486B-4E7B-8470-1DCEECDA8D08}"/>
                </a:ext>
              </a:extLst>
            </p:cNvPr>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noFill/>
              <a:miter lim="800000"/>
              <a:headEnd/>
              <a:tailEnd/>
            </a:ln>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32" name="Freeform 15">
              <a:extLst>
                <a:ext uri="{FF2B5EF4-FFF2-40B4-BE49-F238E27FC236}">
                  <a16:creationId xmlns:a16="http://schemas.microsoft.com/office/drawing/2014/main" id="{E7DE59BC-C39F-4CA2-B0FC-9A7B97E982FD}"/>
                </a:ext>
              </a:extLst>
            </p:cNvPr>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noFill/>
              <a:miter lim="800000"/>
              <a:headEnd/>
              <a:tailEnd/>
            </a:ln>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grpSp>
      <p:sp>
        <p:nvSpPr>
          <p:cNvPr id="38" name="Freeform: Shape 37">
            <a:extLst>
              <a:ext uri="{FF2B5EF4-FFF2-40B4-BE49-F238E27FC236}">
                <a16:creationId xmlns:a16="http://schemas.microsoft.com/office/drawing/2014/main" id="{D8031789-DC70-41B2-86F7-C9104C3917D7}"/>
              </a:ext>
            </a:extLst>
          </p:cNvPr>
          <p:cNvSpPr/>
          <p:nvPr/>
        </p:nvSpPr>
        <p:spPr bwMode="auto">
          <a:xfrm rot="19038873" flipH="1">
            <a:off x="949353" y="3749627"/>
            <a:ext cx="497974" cy="463763"/>
          </a:xfrm>
          <a:custGeom>
            <a:avLst/>
            <a:gdLst>
              <a:gd name="connsiteX0" fmla="*/ 5357 w 498116"/>
              <a:gd name="connsiteY0" fmla="*/ 432675 h 463895"/>
              <a:gd name="connsiteX1" fmla="*/ 0 w 498116"/>
              <a:gd name="connsiteY1" fmla="*/ 445607 h 463895"/>
              <a:gd name="connsiteX2" fmla="*/ 18288 w 498116"/>
              <a:gd name="connsiteY2" fmla="*/ 463895 h 463895"/>
              <a:gd name="connsiteX3" fmla="*/ 128016 w 498116"/>
              <a:gd name="connsiteY3" fmla="*/ 463895 h 463895"/>
              <a:gd name="connsiteX4" fmla="*/ 146304 w 498116"/>
              <a:gd name="connsiteY4" fmla="*/ 445607 h 463895"/>
              <a:gd name="connsiteX5" fmla="*/ 128016 w 498116"/>
              <a:gd name="connsiteY5" fmla="*/ 427319 h 463895"/>
              <a:gd name="connsiteX6" fmla="*/ 18288 w 498116"/>
              <a:gd name="connsiteY6" fmla="*/ 427319 h 463895"/>
              <a:gd name="connsiteX7" fmla="*/ 5357 w 498116"/>
              <a:gd name="connsiteY7" fmla="*/ 432675 h 463895"/>
              <a:gd name="connsiteX8" fmla="*/ 467981 w 498116"/>
              <a:gd name="connsiteY8" fmla="*/ 4356 h 463895"/>
              <a:gd name="connsiteX9" fmla="*/ 461599 w 498116"/>
              <a:gd name="connsiteY9" fmla="*/ 16813 h 463895"/>
              <a:gd name="connsiteX10" fmla="*/ 452743 w 498116"/>
              <a:gd name="connsiteY10" fmla="*/ 126183 h 463895"/>
              <a:gd name="connsiteX11" fmla="*/ 469496 w 498116"/>
              <a:gd name="connsiteY11" fmla="*/ 145887 h 463895"/>
              <a:gd name="connsiteX12" fmla="*/ 489200 w 498116"/>
              <a:gd name="connsiteY12" fmla="*/ 129135 h 463895"/>
              <a:gd name="connsiteX13" fmla="*/ 498056 w 498116"/>
              <a:gd name="connsiteY13" fmla="*/ 19764 h 463895"/>
              <a:gd name="connsiteX14" fmla="*/ 481303 w 498116"/>
              <a:gd name="connsiteY14" fmla="*/ 60 h 463895"/>
              <a:gd name="connsiteX15" fmla="*/ 467981 w 498116"/>
              <a:gd name="connsiteY15" fmla="*/ 4356 h 463895"/>
              <a:gd name="connsiteX16" fmla="*/ 210101 w 498116"/>
              <a:gd name="connsiteY16" fmla="*/ 83228 h 463895"/>
              <a:gd name="connsiteX17" fmla="*/ 102555 w 498116"/>
              <a:gd name="connsiteY17" fmla="*/ 182418 h 463895"/>
              <a:gd name="connsiteX18" fmla="*/ 101511 w 498116"/>
              <a:gd name="connsiteY18" fmla="*/ 208260 h 463895"/>
              <a:gd name="connsiteX19" fmla="*/ 127353 w 498116"/>
              <a:gd name="connsiteY19" fmla="*/ 209305 h 463895"/>
              <a:gd name="connsiteX20" fmla="*/ 167683 w 498116"/>
              <a:gd name="connsiteY20" fmla="*/ 172108 h 463895"/>
              <a:gd name="connsiteX21" fmla="*/ 219208 w 498116"/>
              <a:gd name="connsiteY21" fmla="*/ 227974 h 463895"/>
              <a:gd name="connsiteX22" fmla="*/ 245050 w 498116"/>
              <a:gd name="connsiteY22" fmla="*/ 229019 h 463895"/>
              <a:gd name="connsiteX23" fmla="*/ 246095 w 498116"/>
              <a:gd name="connsiteY23" fmla="*/ 203177 h 463895"/>
              <a:gd name="connsiteX24" fmla="*/ 194569 w 498116"/>
              <a:gd name="connsiteY24" fmla="*/ 147311 h 463895"/>
              <a:gd name="connsiteX25" fmla="*/ 234899 w 498116"/>
              <a:gd name="connsiteY25" fmla="*/ 110114 h 463895"/>
              <a:gd name="connsiteX26" fmla="*/ 235944 w 498116"/>
              <a:gd name="connsiteY26" fmla="*/ 84272 h 463895"/>
              <a:gd name="connsiteX27" fmla="*/ 210101 w 498116"/>
              <a:gd name="connsiteY27" fmla="*/ 83228 h 4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8116" h="463895">
                <a:moveTo>
                  <a:pt x="5357" y="432675"/>
                </a:moveTo>
                <a:cubicBezTo>
                  <a:pt x="2047" y="435985"/>
                  <a:pt x="0" y="440557"/>
                  <a:pt x="0" y="445607"/>
                </a:cubicBezTo>
                <a:cubicBezTo>
                  <a:pt x="0" y="455707"/>
                  <a:pt x="8188" y="463895"/>
                  <a:pt x="18288" y="463895"/>
                </a:cubicBezTo>
                <a:lnTo>
                  <a:pt x="128016" y="463895"/>
                </a:lnTo>
                <a:cubicBezTo>
                  <a:pt x="138116" y="463895"/>
                  <a:pt x="146304" y="455707"/>
                  <a:pt x="146304" y="445607"/>
                </a:cubicBezTo>
                <a:cubicBezTo>
                  <a:pt x="146304" y="435507"/>
                  <a:pt x="138116" y="427319"/>
                  <a:pt x="128016" y="427319"/>
                </a:cubicBezTo>
                <a:lnTo>
                  <a:pt x="18288" y="427319"/>
                </a:lnTo>
                <a:cubicBezTo>
                  <a:pt x="13238" y="427319"/>
                  <a:pt x="8666" y="429366"/>
                  <a:pt x="5357" y="432675"/>
                </a:cubicBezTo>
                <a:close/>
                <a:moveTo>
                  <a:pt x="467981" y="4356"/>
                </a:moveTo>
                <a:cubicBezTo>
                  <a:pt x="464416" y="7387"/>
                  <a:pt x="462006" y="11779"/>
                  <a:pt x="461599" y="16813"/>
                </a:cubicBezTo>
                <a:lnTo>
                  <a:pt x="452743" y="126183"/>
                </a:lnTo>
                <a:cubicBezTo>
                  <a:pt x="451928" y="136250"/>
                  <a:pt x="459428" y="145072"/>
                  <a:pt x="469496" y="145887"/>
                </a:cubicBezTo>
                <a:cubicBezTo>
                  <a:pt x="479562" y="146703"/>
                  <a:pt x="488385" y="139201"/>
                  <a:pt x="489200" y="129135"/>
                </a:cubicBezTo>
                <a:lnTo>
                  <a:pt x="498056" y="19764"/>
                </a:lnTo>
                <a:cubicBezTo>
                  <a:pt x="498871" y="9698"/>
                  <a:pt x="491370" y="875"/>
                  <a:pt x="481303" y="60"/>
                </a:cubicBezTo>
                <a:cubicBezTo>
                  <a:pt x="476269" y="-347"/>
                  <a:pt x="471547" y="1324"/>
                  <a:pt x="467981" y="4356"/>
                </a:cubicBezTo>
                <a:close/>
                <a:moveTo>
                  <a:pt x="210101" y="83228"/>
                </a:moveTo>
                <a:lnTo>
                  <a:pt x="102555" y="182418"/>
                </a:lnTo>
                <a:cubicBezTo>
                  <a:pt x="95131" y="189266"/>
                  <a:pt x="94663" y="200836"/>
                  <a:pt x="101511" y="208260"/>
                </a:cubicBezTo>
                <a:cubicBezTo>
                  <a:pt x="108358" y="215685"/>
                  <a:pt x="119929" y="216152"/>
                  <a:pt x="127353" y="209305"/>
                </a:cubicBezTo>
                <a:lnTo>
                  <a:pt x="167683" y="172108"/>
                </a:lnTo>
                <a:lnTo>
                  <a:pt x="219208" y="227974"/>
                </a:lnTo>
                <a:cubicBezTo>
                  <a:pt x="226056" y="235399"/>
                  <a:pt x="237626" y="235866"/>
                  <a:pt x="245050" y="229019"/>
                </a:cubicBezTo>
                <a:cubicBezTo>
                  <a:pt x="252474" y="222171"/>
                  <a:pt x="252942" y="210601"/>
                  <a:pt x="246095" y="203177"/>
                </a:cubicBezTo>
                <a:lnTo>
                  <a:pt x="194569" y="147311"/>
                </a:lnTo>
                <a:lnTo>
                  <a:pt x="234899" y="110114"/>
                </a:lnTo>
                <a:cubicBezTo>
                  <a:pt x="242323" y="103267"/>
                  <a:pt x="242791" y="91697"/>
                  <a:pt x="235944" y="84272"/>
                </a:cubicBezTo>
                <a:cubicBezTo>
                  <a:pt x="229096" y="76848"/>
                  <a:pt x="217526" y="76380"/>
                  <a:pt x="210101" y="8322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A4A4052E-D70E-4FE9-9DEC-FB830D036BDE}"/>
              </a:ext>
            </a:extLst>
          </p:cNvPr>
          <p:cNvSpPr/>
          <p:nvPr/>
        </p:nvSpPr>
        <p:spPr bwMode="auto">
          <a:xfrm>
            <a:off x="860051" y="3975681"/>
            <a:ext cx="678526" cy="678526"/>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5F47B1A8-F9A0-45B2-A5C2-70AB2F040A39}"/>
              </a:ext>
            </a:extLst>
          </p:cNvPr>
          <p:cNvGrpSpPr/>
          <p:nvPr/>
        </p:nvGrpSpPr>
        <p:grpSpPr>
          <a:xfrm>
            <a:off x="914931" y="4469598"/>
            <a:ext cx="210016" cy="210016"/>
            <a:chOff x="9557575" y="3419337"/>
            <a:chExt cx="210076" cy="210076"/>
          </a:xfrm>
        </p:grpSpPr>
        <p:sp>
          <p:nvSpPr>
            <p:cNvPr id="41" name="Oval 40">
              <a:extLst>
                <a:ext uri="{FF2B5EF4-FFF2-40B4-BE49-F238E27FC236}">
                  <a16:creationId xmlns:a16="http://schemas.microsoft.com/office/drawing/2014/main" id="{EC18063F-C7CE-4B13-955C-32349958934A}"/>
                </a:ext>
              </a:extLst>
            </p:cNvPr>
            <p:cNvSpPr/>
            <p:nvPr/>
          </p:nvSpPr>
          <p:spPr bwMode="auto">
            <a:xfrm>
              <a:off x="9605529" y="3441872"/>
              <a:ext cx="162122" cy="1621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E7A91BC0-9466-462B-B913-4CFAE713E8B4}"/>
                </a:ext>
              </a:extLst>
            </p:cNvPr>
            <p:cNvSpPr>
              <a:spLocks noChangeAspect="1"/>
            </p:cNvSpPr>
            <p:nvPr/>
          </p:nvSpPr>
          <p:spPr bwMode="auto">
            <a:xfrm>
              <a:off x="9557575" y="3419337"/>
              <a:ext cx="210076" cy="210076"/>
            </a:xfrm>
            <a:custGeom>
              <a:avLst/>
              <a:gdLst>
                <a:gd name="connsiteX0" fmla="*/ 110238 w 210076"/>
                <a:gd name="connsiteY0" fmla="*/ 116562 h 210076"/>
                <a:gd name="connsiteX1" fmla="*/ 125486 w 210076"/>
                <a:gd name="connsiteY1" fmla="*/ 135217 h 210076"/>
                <a:gd name="connsiteX2" fmla="*/ 110238 w 210076"/>
                <a:gd name="connsiteY2" fmla="*/ 151092 h 210076"/>
                <a:gd name="connsiteX3" fmla="*/ 99207 w 210076"/>
                <a:gd name="connsiteY3" fmla="*/ 55933 h 210076"/>
                <a:gd name="connsiteX4" fmla="*/ 99207 w 210076"/>
                <a:gd name="connsiteY4" fmla="*/ 91719 h 210076"/>
                <a:gd name="connsiteX5" fmla="*/ 87817 w 210076"/>
                <a:gd name="connsiteY5" fmla="*/ 83198 h 210076"/>
                <a:gd name="connsiteX6" fmla="*/ 84587 w 210076"/>
                <a:gd name="connsiteY6" fmla="*/ 72346 h 210076"/>
                <a:gd name="connsiteX7" fmla="*/ 88534 w 210076"/>
                <a:gd name="connsiteY7" fmla="*/ 61673 h 210076"/>
                <a:gd name="connsiteX8" fmla="*/ 99207 w 210076"/>
                <a:gd name="connsiteY8" fmla="*/ 55933 h 210076"/>
                <a:gd name="connsiteX9" fmla="*/ 99207 w 210076"/>
                <a:gd name="connsiteY9" fmla="*/ 23196 h 210076"/>
                <a:gd name="connsiteX10" fmla="*/ 99207 w 210076"/>
                <a:gd name="connsiteY10" fmla="*/ 39340 h 210076"/>
                <a:gd name="connsiteX11" fmla="*/ 75081 w 210076"/>
                <a:gd name="connsiteY11" fmla="*/ 51045 h 210076"/>
                <a:gd name="connsiteX12" fmla="*/ 65574 w 210076"/>
                <a:gd name="connsiteY12" fmla="*/ 74139 h 210076"/>
                <a:gd name="connsiteX13" fmla="*/ 71807 w 210076"/>
                <a:gd name="connsiteY13" fmla="*/ 93692 h 210076"/>
                <a:gd name="connsiteX14" fmla="*/ 99207 w 210076"/>
                <a:gd name="connsiteY14" fmla="*/ 111719 h 210076"/>
                <a:gd name="connsiteX15" fmla="*/ 99207 w 210076"/>
                <a:gd name="connsiteY15" fmla="*/ 151631 h 210076"/>
                <a:gd name="connsiteX16" fmla="*/ 81673 w 210076"/>
                <a:gd name="connsiteY16" fmla="*/ 148401 h 210076"/>
                <a:gd name="connsiteX17" fmla="*/ 66829 w 210076"/>
                <a:gd name="connsiteY17" fmla="*/ 140419 h 210076"/>
                <a:gd name="connsiteX18" fmla="*/ 66829 w 210076"/>
                <a:gd name="connsiteY18" fmla="*/ 160420 h 210076"/>
                <a:gd name="connsiteX19" fmla="*/ 99207 w 210076"/>
                <a:gd name="connsiteY19" fmla="*/ 168133 h 210076"/>
                <a:gd name="connsiteX20" fmla="*/ 99207 w 210076"/>
                <a:gd name="connsiteY20" fmla="*/ 186878 h 210076"/>
                <a:gd name="connsiteX21" fmla="*/ 110238 w 210076"/>
                <a:gd name="connsiteY21" fmla="*/ 186878 h 210076"/>
                <a:gd name="connsiteX22" fmla="*/ 110238 w 210076"/>
                <a:gd name="connsiteY22" fmla="*/ 167416 h 210076"/>
                <a:gd name="connsiteX23" fmla="*/ 135441 w 210076"/>
                <a:gd name="connsiteY23" fmla="*/ 156115 h 210076"/>
                <a:gd name="connsiteX24" fmla="*/ 144499 w 210076"/>
                <a:gd name="connsiteY24" fmla="*/ 134051 h 210076"/>
                <a:gd name="connsiteX25" fmla="*/ 137235 w 210076"/>
                <a:gd name="connsiteY25" fmla="*/ 114589 h 210076"/>
                <a:gd name="connsiteX26" fmla="*/ 110238 w 210076"/>
                <a:gd name="connsiteY26" fmla="*/ 96830 h 210076"/>
                <a:gd name="connsiteX27" fmla="*/ 110238 w 210076"/>
                <a:gd name="connsiteY27" fmla="*/ 55484 h 210076"/>
                <a:gd name="connsiteX28" fmla="*/ 136248 w 210076"/>
                <a:gd name="connsiteY28" fmla="*/ 63197 h 210076"/>
                <a:gd name="connsiteX29" fmla="*/ 136248 w 210076"/>
                <a:gd name="connsiteY29" fmla="*/ 44005 h 210076"/>
                <a:gd name="connsiteX30" fmla="*/ 110238 w 210076"/>
                <a:gd name="connsiteY30" fmla="*/ 38982 h 210076"/>
                <a:gd name="connsiteX31" fmla="*/ 110238 w 210076"/>
                <a:gd name="connsiteY31" fmla="*/ 23196 h 210076"/>
                <a:gd name="connsiteX32" fmla="*/ 105038 w 210076"/>
                <a:gd name="connsiteY32" fmla="*/ 0 h 210076"/>
                <a:gd name="connsiteX33" fmla="*/ 210076 w 210076"/>
                <a:gd name="connsiteY33" fmla="*/ 105038 h 210076"/>
                <a:gd name="connsiteX34" fmla="*/ 105038 w 210076"/>
                <a:gd name="connsiteY34" fmla="*/ 210076 h 210076"/>
                <a:gd name="connsiteX35" fmla="*/ 0 w 210076"/>
                <a:gd name="connsiteY35" fmla="*/ 105038 h 210076"/>
                <a:gd name="connsiteX36" fmla="*/ 105038 w 210076"/>
                <a:gd name="connsiteY36" fmla="*/ 0 h 2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0076" h="210076">
                  <a:moveTo>
                    <a:pt x="110238" y="116562"/>
                  </a:moveTo>
                  <a:cubicBezTo>
                    <a:pt x="120403" y="121943"/>
                    <a:pt x="125486" y="128162"/>
                    <a:pt x="125486" y="135217"/>
                  </a:cubicBezTo>
                  <a:cubicBezTo>
                    <a:pt x="125486" y="143649"/>
                    <a:pt x="120403" y="148940"/>
                    <a:pt x="110238" y="151092"/>
                  </a:cubicBezTo>
                  <a:close/>
                  <a:moveTo>
                    <a:pt x="99207" y="55933"/>
                  </a:moveTo>
                  <a:lnTo>
                    <a:pt x="99207" y="91719"/>
                  </a:lnTo>
                  <a:cubicBezTo>
                    <a:pt x="93766" y="88848"/>
                    <a:pt x="89969" y="86008"/>
                    <a:pt x="87817" y="83198"/>
                  </a:cubicBezTo>
                  <a:cubicBezTo>
                    <a:pt x="85664" y="80387"/>
                    <a:pt x="84587" y="76770"/>
                    <a:pt x="84587" y="72346"/>
                  </a:cubicBezTo>
                  <a:cubicBezTo>
                    <a:pt x="84587" y="68160"/>
                    <a:pt x="85903" y="64603"/>
                    <a:pt x="88534" y="61673"/>
                  </a:cubicBezTo>
                  <a:cubicBezTo>
                    <a:pt x="91165" y="58743"/>
                    <a:pt x="94723" y="56829"/>
                    <a:pt x="99207" y="55933"/>
                  </a:cubicBezTo>
                  <a:close/>
                  <a:moveTo>
                    <a:pt x="99207" y="23196"/>
                  </a:moveTo>
                  <a:lnTo>
                    <a:pt x="99207" y="39340"/>
                  </a:lnTo>
                  <a:cubicBezTo>
                    <a:pt x="89461" y="40656"/>
                    <a:pt x="81418" y="44557"/>
                    <a:pt x="75081" y="51045"/>
                  </a:cubicBezTo>
                  <a:cubicBezTo>
                    <a:pt x="68743" y="57532"/>
                    <a:pt x="65574" y="65231"/>
                    <a:pt x="65574" y="74139"/>
                  </a:cubicBezTo>
                  <a:cubicBezTo>
                    <a:pt x="65574" y="81673"/>
                    <a:pt x="67652" y="88191"/>
                    <a:pt x="71807" y="93692"/>
                  </a:cubicBezTo>
                  <a:cubicBezTo>
                    <a:pt x="75963" y="99193"/>
                    <a:pt x="85096" y="105201"/>
                    <a:pt x="99207" y="111719"/>
                  </a:cubicBezTo>
                  <a:lnTo>
                    <a:pt x="99207" y="151631"/>
                  </a:lnTo>
                  <a:cubicBezTo>
                    <a:pt x="93766" y="151631"/>
                    <a:pt x="87921" y="150554"/>
                    <a:pt x="81673" y="148401"/>
                  </a:cubicBezTo>
                  <a:cubicBezTo>
                    <a:pt x="75424" y="146250"/>
                    <a:pt x="70477" y="143588"/>
                    <a:pt x="66829" y="140419"/>
                  </a:cubicBezTo>
                  <a:lnTo>
                    <a:pt x="66829" y="160420"/>
                  </a:lnTo>
                  <a:cubicBezTo>
                    <a:pt x="75141" y="165562"/>
                    <a:pt x="85933" y="168133"/>
                    <a:pt x="99207" y="168133"/>
                  </a:cubicBezTo>
                  <a:lnTo>
                    <a:pt x="99207" y="186878"/>
                  </a:lnTo>
                  <a:lnTo>
                    <a:pt x="110238" y="186878"/>
                  </a:lnTo>
                  <a:lnTo>
                    <a:pt x="110238" y="167416"/>
                  </a:lnTo>
                  <a:cubicBezTo>
                    <a:pt x="121001" y="165801"/>
                    <a:pt x="129402" y="162034"/>
                    <a:pt x="135441" y="156115"/>
                  </a:cubicBezTo>
                  <a:cubicBezTo>
                    <a:pt x="141479" y="150196"/>
                    <a:pt x="144499" y="142841"/>
                    <a:pt x="144499" y="134051"/>
                  </a:cubicBezTo>
                  <a:cubicBezTo>
                    <a:pt x="144499" y="126817"/>
                    <a:pt x="142077" y="120329"/>
                    <a:pt x="137235" y="114589"/>
                  </a:cubicBezTo>
                  <a:cubicBezTo>
                    <a:pt x="132391" y="108849"/>
                    <a:pt x="123393" y="102930"/>
                    <a:pt x="110238" y="96830"/>
                  </a:cubicBezTo>
                  <a:lnTo>
                    <a:pt x="110238" y="55484"/>
                  </a:lnTo>
                  <a:cubicBezTo>
                    <a:pt x="121061" y="55843"/>
                    <a:pt x="129731" y="58414"/>
                    <a:pt x="136248" y="63197"/>
                  </a:cubicBezTo>
                  <a:lnTo>
                    <a:pt x="136248" y="44005"/>
                  </a:lnTo>
                  <a:cubicBezTo>
                    <a:pt x="131465" y="41015"/>
                    <a:pt x="122795" y="39340"/>
                    <a:pt x="110238" y="38982"/>
                  </a:cubicBezTo>
                  <a:lnTo>
                    <a:pt x="110238" y="23196"/>
                  </a:lnTo>
                  <a:close/>
                  <a:moveTo>
                    <a:pt x="105038" y="0"/>
                  </a:moveTo>
                  <a:cubicBezTo>
                    <a:pt x="163049" y="0"/>
                    <a:pt x="210076" y="47027"/>
                    <a:pt x="210076" y="105038"/>
                  </a:cubicBezTo>
                  <a:cubicBezTo>
                    <a:pt x="210076" y="163049"/>
                    <a:pt x="163049" y="210076"/>
                    <a:pt x="105038" y="210076"/>
                  </a:cubicBezTo>
                  <a:cubicBezTo>
                    <a:pt x="47027" y="210076"/>
                    <a:pt x="0" y="163049"/>
                    <a:pt x="0" y="105038"/>
                  </a:cubicBezTo>
                  <a:cubicBezTo>
                    <a:pt x="0" y="47027"/>
                    <a:pt x="47027" y="0"/>
                    <a:pt x="10503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85E9751A-FAC6-41FD-BFEA-C7A74EBCB314}"/>
              </a:ext>
            </a:extLst>
          </p:cNvPr>
          <p:cNvGrpSpPr/>
          <p:nvPr/>
        </p:nvGrpSpPr>
        <p:grpSpPr>
          <a:xfrm>
            <a:off x="7342900" y="1736203"/>
            <a:ext cx="5761503" cy="822960"/>
            <a:chOff x="844906" y="759169"/>
            <a:chExt cx="5761503" cy="822960"/>
          </a:xfrm>
        </p:grpSpPr>
        <p:sp>
          <p:nvSpPr>
            <p:cNvPr id="44" name="TextBox 43">
              <a:extLst>
                <a:ext uri="{FF2B5EF4-FFF2-40B4-BE49-F238E27FC236}">
                  <a16:creationId xmlns:a16="http://schemas.microsoft.com/office/drawing/2014/main" id="{B0975E72-3CA7-42C0-AC66-F4A5ED7C85CC}"/>
                </a:ext>
              </a:extLst>
            </p:cNvPr>
            <p:cNvSpPr txBox="1"/>
            <p:nvPr/>
          </p:nvSpPr>
          <p:spPr>
            <a:xfrm>
              <a:off x="914046" y="1016759"/>
              <a:ext cx="5692363" cy="307777"/>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Manage app, not servers</a:t>
              </a:r>
            </a:p>
          </p:txBody>
        </p:sp>
        <p:cxnSp>
          <p:nvCxnSpPr>
            <p:cNvPr id="45" name="Straight Connector 44">
              <a:extLst>
                <a:ext uri="{FF2B5EF4-FFF2-40B4-BE49-F238E27FC236}">
                  <a16:creationId xmlns:a16="http://schemas.microsoft.com/office/drawing/2014/main" id="{444505E8-A7BC-43A3-A3AB-4CEB5B8165D0}"/>
                </a:ext>
              </a:extLst>
            </p:cNvPr>
            <p:cNvCxnSpPr/>
            <p:nvPr/>
          </p:nvCxnSpPr>
          <p:spPr>
            <a:xfrm>
              <a:off x="844906" y="759169"/>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44519CB-EE40-41F0-9DF2-D1BDCD400C1C}"/>
              </a:ext>
            </a:extLst>
          </p:cNvPr>
          <p:cNvSpPr txBox="1"/>
          <p:nvPr/>
        </p:nvSpPr>
        <p:spPr>
          <a:xfrm>
            <a:off x="7412040" y="3037342"/>
            <a:ext cx="5544581" cy="307777"/>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DevOps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Optimierung</a:t>
            </a:r>
            <a:endPar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47" name="Straight Connector 46">
            <a:extLst>
              <a:ext uri="{FF2B5EF4-FFF2-40B4-BE49-F238E27FC236}">
                <a16:creationId xmlns:a16="http://schemas.microsoft.com/office/drawing/2014/main" id="{AC506961-C3F0-416B-9EC3-4F73513C44DE}"/>
              </a:ext>
            </a:extLst>
          </p:cNvPr>
          <p:cNvCxnSpPr>
            <a:cxnSpLocks/>
          </p:cNvCxnSpPr>
          <p:nvPr/>
        </p:nvCxnSpPr>
        <p:spPr>
          <a:xfrm>
            <a:off x="7342900" y="28125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897DEDB-8B5B-4767-BE0C-EFA361F809D5}"/>
              </a:ext>
            </a:extLst>
          </p:cNvPr>
          <p:cNvSpPr txBox="1"/>
          <p:nvPr/>
        </p:nvSpPr>
        <p:spPr>
          <a:xfrm>
            <a:off x="7412040" y="4146444"/>
            <a:ext cx="5396803" cy="307777"/>
          </a:xfrm>
          <a:prstGeom prst="rect">
            <a:avLst/>
          </a:prstGeom>
          <a:noFill/>
        </p:spPr>
        <p:txBody>
          <a:bodyPr wrap="square" rtlCol="0">
            <a:spAutoFit/>
          </a:bodyPr>
          <a:lstStyle/>
          <a:p>
            <a:pPr>
              <a:spcAft>
                <a:spcPts val="300"/>
              </a:spcAft>
            </a:pP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Schnelleres</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t>
            </a:r>
            <a:r>
              <a:rPr lang="en-US" sz="1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ausrollen</a:t>
            </a:r>
            <a:endPar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49" name="Straight Connector 48">
            <a:extLst>
              <a:ext uri="{FF2B5EF4-FFF2-40B4-BE49-F238E27FC236}">
                <a16:creationId xmlns:a16="http://schemas.microsoft.com/office/drawing/2014/main" id="{7445424B-2949-4EA9-9E80-8E7DF849AA55}"/>
              </a:ext>
            </a:extLst>
          </p:cNvPr>
          <p:cNvCxnSpPr>
            <a:cxnSpLocks/>
          </p:cNvCxnSpPr>
          <p:nvPr/>
        </p:nvCxnSpPr>
        <p:spPr>
          <a:xfrm>
            <a:off x="7342900" y="38888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68" name="Group 17">
            <a:extLst>
              <a:ext uri="{FF2B5EF4-FFF2-40B4-BE49-F238E27FC236}">
                <a16:creationId xmlns:a16="http://schemas.microsoft.com/office/drawing/2014/main" id="{7F0DD31A-013E-46EF-8091-E751B36E8287}"/>
              </a:ext>
            </a:extLst>
          </p:cNvPr>
          <p:cNvGrpSpPr>
            <a:grpSpLocks noChangeAspect="1"/>
          </p:cNvGrpSpPr>
          <p:nvPr/>
        </p:nvGrpSpPr>
        <p:grpSpPr bwMode="auto">
          <a:xfrm>
            <a:off x="6555619" y="1773088"/>
            <a:ext cx="646422" cy="749185"/>
            <a:chOff x="9" y="9"/>
            <a:chExt cx="195" cy="226"/>
          </a:xfrm>
        </p:grpSpPr>
        <p:sp>
          <p:nvSpPr>
            <p:cNvPr id="69" name="Freeform 18">
              <a:extLst>
                <a:ext uri="{FF2B5EF4-FFF2-40B4-BE49-F238E27FC236}">
                  <a16:creationId xmlns:a16="http://schemas.microsoft.com/office/drawing/2014/main" id="{4EC07A72-4571-4B0C-A3F6-9FC968262FEE}"/>
                </a:ext>
              </a:extLst>
            </p:cNvPr>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70" name="Freeform 19">
              <a:extLst>
                <a:ext uri="{FF2B5EF4-FFF2-40B4-BE49-F238E27FC236}">
                  <a16:creationId xmlns:a16="http://schemas.microsoft.com/office/drawing/2014/main" id="{1D1CEA6D-F0E4-4C4E-8A4B-CE1A12708DAD}"/>
                </a:ext>
              </a:extLst>
            </p:cNvPr>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71" name="Line 20">
              <a:extLst>
                <a:ext uri="{FF2B5EF4-FFF2-40B4-BE49-F238E27FC236}">
                  <a16:creationId xmlns:a16="http://schemas.microsoft.com/office/drawing/2014/main" id="{28B5EB48-643B-4964-862A-11BF3997FE4D}"/>
                </a:ext>
              </a:extLst>
            </p:cNvPr>
            <p:cNvSpPr>
              <a:spLocks noChangeShapeType="1"/>
            </p:cNvSpPr>
            <p:nvPr/>
          </p:nvSpPr>
          <p:spPr bwMode="auto">
            <a:xfrm>
              <a:off x="78" y="58"/>
              <a:ext cx="69"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72" name="Line 21">
              <a:extLst>
                <a:ext uri="{FF2B5EF4-FFF2-40B4-BE49-F238E27FC236}">
                  <a16:creationId xmlns:a16="http://schemas.microsoft.com/office/drawing/2014/main" id="{8564B538-3A24-442B-B3C1-6D6093A6D472}"/>
                </a:ext>
              </a:extLst>
            </p:cNvPr>
            <p:cNvSpPr>
              <a:spLocks noChangeShapeType="1"/>
            </p:cNvSpPr>
            <p:nvPr/>
          </p:nvSpPr>
          <p:spPr bwMode="auto">
            <a:xfrm>
              <a:off x="78" y="105"/>
              <a:ext cx="69"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73" name="Line 22">
              <a:extLst>
                <a:ext uri="{FF2B5EF4-FFF2-40B4-BE49-F238E27FC236}">
                  <a16:creationId xmlns:a16="http://schemas.microsoft.com/office/drawing/2014/main" id="{D36D604E-568D-4CCD-894A-820FE375AB36}"/>
                </a:ext>
              </a:extLst>
            </p:cNvPr>
            <p:cNvSpPr>
              <a:spLocks noChangeShapeType="1"/>
            </p:cNvSpPr>
            <p:nvPr/>
          </p:nvSpPr>
          <p:spPr bwMode="auto">
            <a:xfrm>
              <a:off x="78" y="154"/>
              <a:ext cx="69"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74" name="Line 23">
              <a:extLst>
                <a:ext uri="{FF2B5EF4-FFF2-40B4-BE49-F238E27FC236}">
                  <a16:creationId xmlns:a16="http://schemas.microsoft.com/office/drawing/2014/main" id="{2A19719C-9423-4147-B530-469168F14797}"/>
                </a:ext>
              </a:extLst>
            </p:cNvPr>
            <p:cNvSpPr>
              <a:spLocks noChangeShapeType="1"/>
            </p:cNvSpPr>
            <p:nvPr/>
          </p:nvSpPr>
          <p:spPr bwMode="auto">
            <a:xfrm>
              <a:off x="44" y="58"/>
              <a:ext cx="17"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75" name="Line 24">
              <a:extLst>
                <a:ext uri="{FF2B5EF4-FFF2-40B4-BE49-F238E27FC236}">
                  <a16:creationId xmlns:a16="http://schemas.microsoft.com/office/drawing/2014/main" id="{0CA1B57B-73A9-4A04-B6E4-3E352EB4F8A0}"/>
                </a:ext>
              </a:extLst>
            </p:cNvPr>
            <p:cNvSpPr>
              <a:spLocks noChangeShapeType="1"/>
            </p:cNvSpPr>
            <p:nvPr/>
          </p:nvSpPr>
          <p:spPr bwMode="auto">
            <a:xfrm>
              <a:off x="44" y="105"/>
              <a:ext cx="17"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76" name="Line 25">
              <a:extLst>
                <a:ext uri="{FF2B5EF4-FFF2-40B4-BE49-F238E27FC236}">
                  <a16:creationId xmlns:a16="http://schemas.microsoft.com/office/drawing/2014/main" id="{7AB7D33E-DD9E-4405-990C-05130DCC577F}"/>
                </a:ext>
              </a:extLst>
            </p:cNvPr>
            <p:cNvSpPr>
              <a:spLocks noChangeShapeType="1"/>
            </p:cNvSpPr>
            <p:nvPr/>
          </p:nvSpPr>
          <p:spPr bwMode="auto">
            <a:xfrm>
              <a:off x="44" y="154"/>
              <a:ext cx="17"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grpSp>
      <p:grpSp>
        <p:nvGrpSpPr>
          <p:cNvPr id="77" name="Group 4">
            <a:extLst>
              <a:ext uri="{FF2B5EF4-FFF2-40B4-BE49-F238E27FC236}">
                <a16:creationId xmlns:a16="http://schemas.microsoft.com/office/drawing/2014/main" id="{466A5E86-5940-4644-9430-61DF44BDA982}"/>
              </a:ext>
            </a:extLst>
          </p:cNvPr>
          <p:cNvGrpSpPr>
            <a:grpSpLocks noChangeAspect="1"/>
          </p:cNvGrpSpPr>
          <p:nvPr/>
        </p:nvGrpSpPr>
        <p:grpSpPr bwMode="auto">
          <a:xfrm>
            <a:off x="6140353" y="2866387"/>
            <a:ext cx="1118934" cy="646495"/>
            <a:chOff x="12" y="8"/>
            <a:chExt cx="270" cy="156"/>
          </a:xfrm>
        </p:grpSpPr>
        <p:sp>
          <p:nvSpPr>
            <p:cNvPr id="78" name="Oval 77">
              <a:extLst>
                <a:ext uri="{FF2B5EF4-FFF2-40B4-BE49-F238E27FC236}">
                  <a16:creationId xmlns:a16="http://schemas.microsoft.com/office/drawing/2014/main" id="{BD6B1996-B343-4BD8-9CDE-E4B23110F2AF}"/>
                </a:ext>
              </a:extLst>
            </p:cNvPr>
            <p:cNvSpPr>
              <a:spLocks noChangeArrowheads="1"/>
            </p:cNvSpPr>
            <p:nvPr/>
          </p:nvSpPr>
          <p:spPr bwMode="auto">
            <a:xfrm>
              <a:off x="31" y="8"/>
              <a:ext cx="89" cy="91"/>
            </a:xfrm>
            <a:prstGeom prst="ellipse">
              <a:avLst/>
            </a:pr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79" name="Freeform 6">
              <a:extLst>
                <a:ext uri="{FF2B5EF4-FFF2-40B4-BE49-F238E27FC236}">
                  <a16:creationId xmlns:a16="http://schemas.microsoft.com/office/drawing/2014/main" id="{18CC5B06-7A97-4651-9C1A-80610B1EC9D0}"/>
                </a:ext>
              </a:extLst>
            </p:cNvPr>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80" name="Freeform 7">
              <a:extLst>
                <a:ext uri="{FF2B5EF4-FFF2-40B4-BE49-F238E27FC236}">
                  <a16:creationId xmlns:a16="http://schemas.microsoft.com/office/drawing/2014/main" id="{497F6E80-40BF-451F-8D3C-FD0705E855B9}"/>
                </a:ext>
              </a:extLst>
            </p:cNvPr>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81" name="Line 8">
              <a:extLst>
                <a:ext uri="{FF2B5EF4-FFF2-40B4-BE49-F238E27FC236}">
                  <a16:creationId xmlns:a16="http://schemas.microsoft.com/office/drawing/2014/main" id="{A426089A-8A31-4B07-833B-BEE95831C4FF}"/>
                </a:ext>
              </a:extLst>
            </p:cNvPr>
            <p:cNvSpPr>
              <a:spLocks noChangeShapeType="1"/>
            </p:cNvSpPr>
            <p:nvPr/>
          </p:nvSpPr>
          <p:spPr bwMode="auto">
            <a:xfrm flipV="1">
              <a:off x="170" y="123"/>
              <a:ext cx="0" cy="32"/>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82" name="Freeform 9">
              <a:extLst>
                <a:ext uri="{FF2B5EF4-FFF2-40B4-BE49-F238E27FC236}">
                  <a16:creationId xmlns:a16="http://schemas.microsoft.com/office/drawing/2014/main" id="{780DB977-A8B8-4FB3-B508-2D4729E585F6}"/>
                </a:ext>
              </a:extLst>
            </p:cNvPr>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83" name="Line 10">
              <a:extLst>
                <a:ext uri="{FF2B5EF4-FFF2-40B4-BE49-F238E27FC236}">
                  <a16:creationId xmlns:a16="http://schemas.microsoft.com/office/drawing/2014/main" id="{FD111AC6-123F-4A49-A823-42E1509007C8}"/>
                </a:ext>
              </a:extLst>
            </p:cNvPr>
            <p:cNvSpPr>
              <a:spLocks noChangeShapeType="1"/>
            </p:cNvSpPr>
            <p:nvPr/>
          </p:nvSpPr>
          <p:spPr bwMode="auto">
            <a:xfrm flipH="1">
              <a:off x="130" y="155"/>
              <a:ext cx="68"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84" name="Line 11">
              <a:extLst>
                <a:ext uri="{FF2B5EF4-FFF2-40B4-BE49-F238E27FC236}">
                  <a16:creationId xmlns:a16="http://schemas.microsoft.com/office/drawing/2014/main" id="{8096F756-9559-40F4-A87F-70202C915BB4}"/>
                </a:ext>
              </a:extLst>
            </p:cNvPr>
            <p:cNvSpPr>
              <a:spLocks noChangeShapeType="1"/>
            </p:cNvSpPr>
            <p:nvPr/>
          </p:nvSpPr>
          <p:spPr bwMode="auto">
            <a:xfrm flipH="1">
              <a:off x="238" y="82"/>
              <a:ext cx="44"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85" name="Line 12">
              <a:extLst>
                <a:ext uri="{FF2B5EF4-FFF2-40B4-BE49-F238E27FC236}">
                  <a16:creationId xmlns:a16="http://schemas.microsoft.com/office/drawing/2014/main" id="{E063D292-D7EC-411E-8D33-20A88501AB87}"/>
                </a:ext>
              </a:extLst>
            </p:cNvPr>
            <p:cNvSpPr>
              <a:spLocks noChangeShapeType="1"/>
            </p:cNvSpPr>
            <p:nvPr/>
          </p:nvSpPr>
          <p:spPr bwMode="auto">
            <a:xfrm flipH="1">
              <a:off x="238" y="110"/>
              <a:ext cx="44"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86" name="Line 13">
              <a:extLst>
                <a:ext uri="{FF2B5EF4-FFF2-40B4-BE49-F238E27FC236}">
                  <a16:creationId xmlns:a16="http://schemas.microsoft.com/office/drawing/2014/main" id="{D1D52A74-3C81-4839-B920-9895F8DAA524}"/>
                </a:ext>
              </a:extLst>
            </p:cNvPr>
            <p:cNvSpPr>
              <a:spLocks noChangeShapeType="1"/>
            </p:cNvSpPr>
            <p:nvPr/>
          </p:nvSpPr>
          <p:spPr bwMode="auto">
            <a:xfrm>
              <a:off x="145" y="58"/>
              <a:ext cx="19" cy="37"/>
            </a:xfrm>
            <a:prstGeom prst="line">
              <a:avLst/>
            </a:prstGeom>
            <a:noFill/>
            <a:ln w="206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sp>
          <p:nvSpPr>
            <p:cNvPr id="87" name="Freeform 14">
              <a:extLst>
                <a:ext uri="{FF2B5EF4-FFF2-40B4-BE49-F238E27FC236}">
                  <a16:creationId xmlns:a16="http://schemas.microsoft.com/office/drawing/2014/main" id="{7EC64113-27AB-4C29-8808-AA25F97C3626}"/>
                </a:ext>
              </a:extLst>
            </p:cNvPr>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a:solidFill>
                  <a:srgbClr val="353535"/>
                </a:solidFill>
                <a:latin typeface="Segoe UI Semilight"/>
              </a:endParaRPr>
            </a:p>
          </p:txBody>
        </p:sp>
      </p:grpSp>
      <p:grpSp>
        <p:nvGrpSpPr>
          <p:cNvPr id="88" name="Group 28">
            <a:extLst>
              <a:ext uri="{FF2B5EF4-FFF2-40B4-BE49-F238E27FC236}">
                <a16:creationId xmlns:a16="http://schemas.microsoft.com/office/drawing/2014/main" id="{F3EDF21C-2DC3-418E-AD25-3A2358F27611}"/>
              </a:ext>
            </a:extLst>
          </p:cNvPr>
          <p:cNvGrpSpPr>
            <a:grpSpLocks noChangeAspect="1"/>
          </p:cNvGrpSpPr>
          <p:nvPr/>
        </p:nvGrpSpPr>
        <p:grpSpPr bwMode="auto">
          <a:xfrm>
            <a:off x="6498816" y="3919981"/>
            <a:ext cx="683781" cy="686462"/>
            <a:chOff x="8" y="7"/>
            <a:chExt cx="255" cy="256"/>
          </a:xfrm>
        </p:grpSpPr>
        <p:sp>
          <p:nvSpPr>
            <p:cNvPr id="89" name="Freeform 29">
              <a:extLst>
                <a:ext uri="{FF2B5EF4-FFF2-40B4-BE49-F238E27FC236}">
                  <a16:creationId xmlns:a16="http://schemas.microsoft.com/office/drawing/2014/main" id="{BC1CC6AE-DF8D-40AA-8EB7-C4DD0F8C10D9}"/>
                </a:ext>
              </a:extLst>
            </p:cNvPr>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endParaRPr lang="en-US">
                <a:solidFill>
                  <a:srgbClr val="353535"/>
                </a:solidFill>
                <a:latin typeface="Segoe UI Semilight"/>
              </a:endParaRPr>
            </a:p>
          </p:txBody>
        </p:sp>
        <p:sp>
          <p:nvSpPr>
            <p:cNvPr id="90" name="Freeform 30">
              <a:extLst>
                <a:ext uri="{FF2B5EF4-FFF2-40B4-BE49-F238E27FC236}">
                  <a16:creationId xmlns:a16="http://schemas.microsoft.com/office/drawing/2014/main" id="{0FC9CFAE-EE04-4999-B972-A0C4BEB42DFB}"/>
                </a:ext>
              </a:extLst>
            </p:cNvPr>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endParaRPr lang="en-US">
                <a:solidFill>
                  <a:srgbClr val="353535"/>
                </a:solidFill>
                <a:latin typeface="Segoe UI Semilight"/>
              </a:endParaRPr>
            </a:p>
          </p:txBody>
        </p:sp>
        <p:sp>
          <p:nvSpPr>
            <p:cNvPr id="91" name="Freeform 31">
              <a:extLst>
                <a:ext uri="{FF2B5EF4-FFF2-40B4-BE49-F238E27FC236}">
                  <a16:creationId xmlns:a16="http://schemas.microsoft.com/office/drawing/2014/main" id="{ADB759C5-C8A0-4CA3-8399-DCE3B0B19A7F}"/>
                </a:ext>
              </a:extLst>
            </p:cNvPr>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endParaRPr lang="en-US">
                <a:solidFill>
                  <a:srgbClr val="353535"/>
                </a:solidFill>
                <a:latin typeface="Segoe UI Semilight"/>
              </a:endParaRPr>
            </a:p>
          </p:txBody>
        </p:sp>
      </p:grpSp>
    </p:spTree>
    <p:extLst>
      <p:ext uri="{BB962C8B-B14F-4D97-AF65-F5344CB8AC3E}">
        <p14:creationId xmlns:p14="http://schemas.microsoft.com/office/powerpoint/2010/main" val="89985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F9E7B99-0045-4E0F-B6AB-21EAFA423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8426" y="1671426"/>
            <a:ext cx="3515148" cy="3515148"/>
          </a:xfrm>
          <a:prstGeom prst="rect">
            <a:avLst/>
          </a:prstGeom>
        </p:spPr>
      </p:pic>
      <p:sp>
        <p:nvSpPr>
          <p:cNvPr id="16" name="Title 2">
            <a:extLst>
              <a:ext uri="{FF2B5EF4-FFF2-40B4-BE49-F238E27FC236}">
                <a16:creationId xmlns:a16="http://schemas.microsoft.com/office/drawing/2014/main" id="{73697674-7DCC-4A37-98C9-85C57E9E7325}"/>
              </a:ext>
            </a:extLst>
          </p:cNvPr>
          <p:cNvSpPr>
            <a:spLocks noGrp="1"/>
          </p:cNvSpPr>
          <p:nvPr>
            <p:ph type="title"/>
          </p:nvPr>
        </p:nvSpPr>
        <p:spPr>
          <a:xfrm>
            <a:off x="654336" y="2763145"/>
            <a:ext cx="3035459" cy="1325563"/>
          </a:xfrm>
        </p:spPr>
        <p:txBody>
          <a:bodyPr>
            <a:normAutofit/>
          </a:bodyPr>
          <a:lstStyle/>
          <a:p>
            <a:r>
              <a:rPr lang="en-US" sz="3200" b="1" dirty="0">
                <a:latin typeface="Segoe UI Semilight" panose="020B0402040204020203" pitchFamily="34" charset="0"/>
                <a:cs typeface="Segoe UI Semilight" panose="020B0402040204020203" pitchFamily="34" charset="0"/>
              </a:rPr>
              <a:t>Azure Functions</a:t>
            </a:r>
          </a:p>
        </p:txBody>
      </p:sp>
    </p:spTree>
    <p:extLst>
      <p:ext uri="{BB962C8B-B14F-4D97-AF65-F5344CB8AC3E}">
        <p14:creationId xmlns:p14="http://schemas.microsoft.com/office/powerpoint/2010/main" val="2005224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3" dirty="0"/>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455" y="1194798"/>
            <a:ext cx="3216184" cy="4871958"/>
            <a:chOff x="4133899" y="1194163"/>
            <a:chExt cx="3217096" cy="487334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73340"/>
              <a:chOff x="4841006" y="1194163"/>
              <a:chExt cx="2509989" cy="4873340"/>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53778"/>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a:gradFill>
                      <a:gsLst>
                        <a:gs pos="2917">
                          <a:srgbClr val="505050"/>
                        </a:gs>
                        <a:gs pos="30000">
                          <a:srgbClr val="505050"/>
                        </a:gs>
                      </a:gsLst>
                      <a:lin ang="5400000" scaled="0"/>
                    </a:gradFill>
                    <a:latin typeface="Segoe UI Semilight"/>
                  </a:rPr>
                  <a:t>Author functions in C#, F#, Node.JS, </a:t>
                </a:r>
                <a:r>
                  <a:rPr lang="en-US" sz="1567" b="1">
                    <a:gradFill>
                      <a:gsLst>
                        <a:gs pos="2917">
                          <a:srgbClr val="505050"/>
                        </a:gs>
                        <a:gs pos="30000">
                          <a:srgbClr val="505050"/>
                        </a:gs>
                      </a:gsLst>
                      <a:lin ang="5400000" scaled="0"/>
                    </a:gradFill>
                    <a:latin typeface="Segoe UI Semilight"/>
                  </a:rPr>
                  <a:t>Java</a:t>
                </a:r>
                <a:r>
                  <a:rPr lang="en-US" sz="1567">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4946" y="1203944"/>
            <a:ext cx="2675053" cy="5084511"/>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1479412" y="5113725"/>
              <a:ext cx="2509989" cy="1175541"/>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dirty="0">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342" y="1194797"/>
            <a:ext cx="3252939" cy="4873805"/>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954070"/>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sz="1567">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7E81C90-4CB0-40F4-B256-2CB86912A0DC}"/>
              </a:ext>
            </a:extLst>
          </p:cNvPr>
          <p:cNvSpPr txBox="1">
            <a:spLocks/>
          </p:cNvSpPr>
          <p:nvPr/>
        </p:nvSpPr>
        <p:spPr>
          <a:xfrm>
            <a:off x="270066" y="296897"/>
            <a:ext cx="11434626" cy="7014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dirty="0"/>
              <a:t>Wie </a:t>
            </a:r>
            <a:r>
              <a:rPr lang="en-US" sz="3600" dirty="0" err="1"/>
              <a:t>schauen</a:t>
            </a:r>
            <a:r>
              <a:rPr lang="en-US" sz="3600" dirty="0"/>
              <a:t> Functions </a:t>
            </a:r>
            <a:r>
              <a:rPr lang="en-US" sz="3600" dirty="0" err="1"/>
              <a:t>aus</a:t>
            </a:r>
            <a:r>
              <a:rPr lang="en-US" sz="3600" dirty="0"/>
              <a:t>?</a:t>
            </a:r>
          </a:p>
        </p:txBody>
      </p:sp>
      <p:sp>
        <p:nvSpPr>
          <p:cNvPr id="6" name="Text Placeholder 2">
            <a:extLst>
              <a:ext uri="{FF2B5EF4-FFF2-40B4-BE49-F238E27FC236}">
                <a16:creationId xmlns:a16="http://schemas.microsoft.com/office/drawing/2014/main" id="{EBC3F945-11F4-4FC1-857E-0F1602002A15}"/>
              </a:ext>
            </a:extLst>
          </p:cNvPr>
          <p:cNvSpPr txBox="1">
            <a:spLocks/>
          </p:cNvSpPr>
          <p:nvPr/>
        </p:nvSpPr>
        <p:spPr>
          <a:xfrm>
            <a:off x="270066" y="1189495"/>
            <a:ext cx="11651870" cy="209258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0230" indent="-57023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Function </a:t>
            </a:r>
            <a:r>
              <a:rPr lang="en-US" sz="1600" dirty="0" err="1">
                <a:latin typeface="Segoe UI Semilight" panose="020B0402040204020203" pitchFamily="34" charset="0"/>
                <a:cs typeface="Segoe UI Semilight" panose="020B0402040204020203" pitchFamily="34" charset="0"/>
              </a:rPr>
              <a:t>als</a:t>
            </a:r>
            <a:r>
              <a:rPr lang="en-US" sz="1600" dirty="0">
                <a:latin typeface="Segoe UI Semilight" panose="020B0402040204020203" pitchFamily="34" charset="0"/>
                <a:cs typeface="Segoe UI Semilight" panose="020B0402040204020203" pitchFamily="34" charset="0"/>
              </a:rPr>
              <a:t> “unit of work”</a:t>
            </a:r>
          </a:p>
          <a:p>
            <a:pPr marL="570230" indent="-57023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Functions </a:t>
            </a:r>
            <a:r>
              <a:rPr lang="en-US" sz="1600" dirty="0" err="1">
                <a:latin typeface="Segoe UI Semilight" panose="020B0402040204020203" pitchFamily="34" charset="0"/>
                <a:cs typeface="Segoe UI Semilight" panose="020B0402040204020203" pitchFamily="34" charset="0"/>
              </a:rPr>
              <a:t>sind</a:t>
            </a:r>
            <a:r>
              <a:rPr lang="en-US" sz="1600" dirty="0">
                <a:latin typeface="Segoe UI Semilight" panose="020B0402040204020203" pitchFamily="34" charset="0"/>
                <a:cs typeface="Segoe UI Semilight" panose="020B0402040204020203" pitchFamily="34" charset="0"/>
              </a:rPr>
              <a:t> </a:t>
            </a:r>
            <a:r>
              <a:rPr lang="en-US" sz="1600" dirty="0" err="1">
                <a:latin typeface="Segoe UI Semilight" panose="020B0402040204020203" pitchFamily="34" charset="0"/>
                <a:cs typeface="Segoe UI Semilight" panose="020B0402040204020203" pitchFamily="34" charset="0"/>
              </a:rPr>
              <a:t>zustandslos</a:t>
            </a:r>
            <a:r>
              <a:rPr lang="en-US" sz="1600" dirty="0">
                <a:latin typeface="Segoe UI Semilight" panose="020B0402040204020203" pitchFamily="34" charset="0"/>
                <a:cs typeface="Segoe UI Semilight" panose="020B0402040204020203" pitchFamily="34" charset="0"/>
              </a:rPr>
              <a:t> und </a:t>
            </a:r>
            <a:r>
              <a:rPr lang="en-US" sz="1600" dirty="0" err="1">
                <a:latin typeface="Segoe UI Semilight" panose="020B0402040204020203" pitchFamily="34" charset="0"/>
                <a:cs typeface="Segoe UI Semilight" panose="020B0402040204020203" pitchFamily="34" charset="0"/>
              </a:rPr>
              <a:t>haben</a:t>
            </a:r>
            <a:r>
              <a:rPr lang="en-US" sz="1600" dirty="0">
                <a:latin typeface="Segoe UI Semilight" panose="020B0402040204020203" pitchFamily="34" charset="0"/>
                <a:cs typeface="Segoe UI Semilight" panose="020B0402040204020203" pitchFamily="34" charset="0"/>
              </a:rPr>
              <a:t> </a:t>
            </a:r>
            <a:r>
              <a:rPr lang="en-US" sz="1600" dirty="0" err="1">
                <a:latin typeface="Segoe UI Semilight" panose="020B0402040204020203" pitchFamily="34" charset="0"/>
                <a:cs typeface="Segoe UI Semilight" panose="020B0402040204020203" pitchFamily="34" charset="0"/>
              </a:rPr>
              <a:t>einen</a:t>
            </a:r>
            <a:r>
              <a:rPr lang="en-US" sz="1600" dirty="0">
                <a:latin typeface="Segoe UI Semilight" panose="020B0402040204020203" pitchFamily="34" charset="0"/>
                <a:cs typeface="Segoe UI Semilight" panose="020B0402040204020203" pitchFamily="34" charset="0"/>
              </a:rPr>
              <a:t> Start und </a:t>
            </a:r>
            <a:r>
              <a:rPr lang="en-US" sz="1600" dirty="0" err="1">
                <a:latin typeface="Segoe UI Semilight" panose="020B0402040204020203" pitchFamily="34" charset="0"/>
                <a:cs typeface="Segoe UI Semilight" panose="020B0402040204020203" pitchFamily="34" charset="0"/>
              </a:rPr>
              <a:t>ein</a:t>
            </a:r>
            <a:r>
              <a:rPr lang="en-US" sz="1600" dirty="0">
                <a:latin typeface="Segoe UI Semilight" panose="020B0402040204020203" pitchFamily="34" charset="0"/>
                <a:cs typeface="Segoe UI Semilight" panose="020B0402040204020203" pitchFamily="34" charset="0"/>
              </a:rPr>
              <a:t> Ende</a:t>
            </a:r>
          </a:p>
          <a:p>
            <a:pPr marL="570230" indent="-57023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Functions </a:t>
            </a:r>
            <a:r>
              <a:rPr lang="en-US" sz="1600" dirty="0" err="1">
                <a:latin typeface="Segoe UI Semilight" panose="020B0402040204020203" pitchFamily="34" charset="0"/>
                <a:cs typeface="Segoe UI Semilight" panose="020B0402040204020203" pitchFamily="34" charset="0"/>
              </a:rPr>
              <a:t>werden</a:t>
            </a:r>
            <a:r>
              <a:rPr lang="en-US" sz="1600" dirty="0">
                <a:latin typeface="Segoe UI Semilight" panose="020B0402040204020203" pitchFamily="34" charset="0"/>
                <a:cs typeface="Segoe UI Semilight" panose="020B0402040204020203" pitchFamily="34" charset="0"/>
              </a:rPr>
              <a:t> </a:t>
            </a:r>
            <a:r>
              <a:rPr lang="en-US" sz="1600" dirty="0" err="1">
                <a:latin typeface="Segoe UI Semilight" panose="020B0402040204020203" pitchFamily="34" charset="0"/>
                <a:cs typeface="Segoe UI Semilight" panose="020B0402040204020203" pitchFamily="34" charset="0"/>
              </a:rPr>
              <a:t>getriggert</a:t>
            </a:r>
            <a:endParaRPr lang="en-US" sz="1600" dirty="0">
              <a:latin typeface="Segoe UI Semilight" panose="020B0402040204020203" pitchFamily="34" charset="0"/>
              <a:cs typeface="Segoe UI Semilight" panose="020B0402040204020203" pitchFamily="34" charset="0"/>
            </a:endParaRPr>
          </a:p>
          <a:p>
            <a:pPr marL="570230" indent="-57023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Functions </a:t>
            </a:r>
            <a:r>
              <a:rPr lang="en-US" sz="1600" dirty="0" err="1">
                <a:latin typeface="Segoe UI Semilight" panose="020B0402040204020203" pitchFamily="34" charset="0"/>
                <a:cs typeface="Segoe UI Semilight" panose="020B0402040204020203" pitchFamily="34" charset="0"/>
              </a:rPr>
              <a:t>haben</a:t>
            </a:r>
            <a:r>
              <a:rPr lang="en-US" sz="1600" dirty="0">
                <a:latin typeface="Segoe UI Semilight" panose="020B0402040204020203" pitchFamily="34" charset="0"/>
                <a:cs typeface="Segoe UI Semilight" panose="020B0402040204020203" pitchFamily="34" charset="0"/>
              </a:rPr>
              <a:t> Inputs und outputs</a:t>
            </a:r>
          </a:p>
        </p:txBody>
      </p:sp>
      <p:grpSp>
        <p:nvGrpSpPr>
          <p:cNvPr id="7" name="Group 6">
            <a:extLst>
              <a:ext uri="{FF2B5EF4-FFF2-40B4-BE49-F238E27FC236}">
                <a16:creationId xmlns:a16="http://schemas.microsoft.com/office/drawing/2014/main" id="{7961C154-36DE-40B2-B131-D50FE3AC1A8E}"/>
              </a:ext>
            </a:extLst>
          </p:cNvPr>
          <p:cNvGrpSpPr/>
          <p:nvPr/>
        </p:nvGrpSpPr>
        <p:grpSpPr>
          <a:xfrm>
            <a:off x="2587569" y="4463495"/>
            <a:ext cx="7016862" cy="2092585"/>
            <a:chOff x="1619075" y="3932120"/>
            <a:chExt cx="7776596" cy="2403147"/>
          </a:xfrm>
        </p:grpSpPr>
        <p:pic>
          <p:nvPicPr>
            <p:cNvPr id="8" name="Picture 7">
              <a:extLst>
                <a:ext uri="{FF2B5EF4-FFF2-40B4-BE49-F238E27FC236}">
                  <a16:creationId xmlns:a16="http://schemas.microsoft.com/office/drawing/2014/main" id="{22D2D0B0-2AFA-477E-B542-0BA5F8D24498}"/>
                </a:ext>
              </a:extLst>
            </p:cNvPr>
            <p:cNvPicPr>
              <a:picLocks noChangeAspect="1"/>
            </p:cNvPicPr>
            <p:nvPr/>
          </p:nvPicPr>
          <p:blipFill rotWithShape="1">
            <a:blip r:embed="rId2"/>
            <a:srcRect l="570" r="639"/>
            <a:stretch/>
          </p:blipFill>
          <p:spPr>
            <a:xfrm>
              <a:off x="1619075" y="3932120"/>
              <a:ext cx="7776596" cy="2403147"/>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B67AAFB1-7EBF-40C4-B9E2-414C4286932E}"/>
                </a:ext>
              </a:extLst>
            </p:cNvPr>
            <p:cNvSpPr/>
            <p:nvPr/>
          </p:nvSpPr>
          <p:spPr bwMode="auto">
            <a:xfrm>
              <a:off x="8338657" y="3932120"/>
              <a:ext cx="939567" cy="472100"/>
            </a:xfrm>
            <a:prstGeom prst="rect">
              <a:avLst/>
            </a:prstGeom>
            <a:solidFill>
              <a:srgbClr val="EEEEE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5439">
                      <a:srgbClr val="F8F8F8"/>
                    </a:gs>
                    <a:gs pos="10000">
                      <a:srgbClr val="F8F8F8"/>
                    </a:gs>
                  </a:gsLst>
                  <a:lin ang="5400000" scaled="0"/>
                </a:gradFill>
              </a:endParaRPr>
            </a:p>
          </p:txBody>
        </p:sp>
      </p:grpSp>
      <p:pic>
        <p:nvPicPr>
          <p:cNvPr id="10" name="Picture 9">
            <a:extLst>
              <a:ext uri="{FF2B5EF4-FFF2-40B4-BE49-F238E27FC236}">
                <a16:creationId xmlns:a16="http://schemas.microsoft.com/office/drawing/2014/main" id="{123ED609-0578-4F4A-ACAA-84D814DAA570}"/>
              </a:ext>
            </a:extLst>
          </p:cNvPr>
          <p:cNvPicPr>
            <a:picLocks noChangeAspect="1"/>
          </p:cNvPicPr>
          <p:nvPr/>
        </p:nvPicPr>
        <p:blipFill>
          <a:blip r:embed="rId3"/>
          <a:stretch>
            <a:fillRect/>
          </a:stretch>
        </p:blipFill>
        <p:spPr>
          <a:xfrm>
            <a:off x="1701765" y="2579771"/>
            <a:ext cx="8571228" cy="1786971"/>
          </a:xfrm>
          <a:prstGeom prst="rect">
            <a:avLst/>
          </a:prstGeom>
        </p:spPr>
      </p:pic>
    </p:spTree>
    <p:extLst>
      <p:ext uri="{BB962C8B-B14F-4D97-AF65-F5344CB8AC3E}">
        <p14:creationId xmlns:p14="http://schemas.microsoft.com/office/powerpoint/2010/main" val="179607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7E81C90-4CB0-40F4-B256-2CB86912A0DC}"/>
              </a:ext>
            </a:extLst>
          </p:cNvPr>
          <p:cNvSpPr txBox="1">
            <a:spLocks/>
          </p:cNvSpPr>
          <p:nvPr/>
        </p:nvSpPr>
        <p:spPr>
          <a:xfrm>
            <a:off x="270066" y="296897"/>
            <a:ext cx="11434626" cy="7014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dirty="0"/>
              <a:t>Azure Hands On</a:t>
            </a:r>
          </a:p>
        </p:txBody>
      </p:sp>
      <p:pic>
        <p:nvPicPr>
          <p:cNvPr id="11" name="Content Placeholder 3">
            <a:extLst>
              <a:ext uri="{FF2B5EF4-FFF2-40B4-BE49-F238E27FC236}">
                <a16:creationId xmlns:a16="http://schemas.microsoft.com/office/drawing/2014/main" id="{77B71B51-13A5-4C90-AED7-921D84473659}"/>
              </a:ext>
            </a:extLst>
          </p:cNvPr>
          <p:cNvPicPr>
            <a:picLocks noChangeAspect="1"/>
          </p:cNvPicPr>
          <p:nvPr/>
        </p:nvPicPr>
        <p:blipFill>
          <a:blip r:embed="rId2"/>
          <a:stretch>
            <a:fillRect/>
          </a:stretch>
        </p:blipFill>
        <p:spPr>
          <a:xfrm>
            <a:off x="7284835" y="1619387"/>
            <a:ext cx="780290" cy="780290"/>
          </a:xfrm>
          <a:prstGeom prst="rect">
            <a:avLst/>
          </a:prstGeom>
        </p:spPr>
      </p:pic>
      <p:pic>
        <p:nvPicPr>
          <p:cNvPr id="12" name="Picture 11">
            <a:extLst>
              <a:ext uri="{FF2B5EF4-FFF2-40B4-BE49-F238E27FC236}">
                <a16:creationId xmlns:a16="http://schemas.microsoft.com/office/drawing/2014/main" id="{9C60D28B-4DF7-4F38-9D35-D816062C3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835" y="3649799"/>
            <a:ext cx="780290" cy="780290"/>
          </a:xfrm>
          <a:prstGeom prst="rect">
            <a:avLst/>
          </a:prstGeom>
        </p:spPr>
      </p:pic>
      <p:pic>
        <p:nvPicPr>
          <p:cNvPr id="13" name="Picture 12">
            <a:extLst>
              <a:ext uri="{FF2B5EF4-FFF2-40B4-BE49-F238E27FC236}">
                <a16:creationId xmlns:a16="http://schemas.microsoft.com/office/drawing/2014/main" id="{B0B29ED4-9D8D-471A-A46C-8CE9E2393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135" y="3649799"/>
            <a:ext cx="780290" cy="780290"/>
          </a:xfrm>
          <a:prstGeom prst="rect">
            <a:avLst/>
          </a:prstGeom>
        </p:spPr>
      </p:pic>
      <p:sp>
        <p:nvSpPr>
          <p:cNvPr id="14" name="TextBox 13">
            <a:extLst>
              <a:ext uri="{FF2B5EF4-FFF2-40B4-BE49-F238E27FC236}">
                <a16:creationId xmlns:a16="http://schemas.microsoft.com/office/drawing/2014/main" id="{39B0B86B-3BBB-4CF6-B684-C14B44BBA101}"/>
              </a:ext>
            </a:extLst>
          </p:cNvPr>
          <p:cNvSpPr txBox="1"/>
          <p:nvPr/>
        </p:nvSpPr>
        <p:spPr>
          <a:xfrm>
            <a:off x="6871748" y="2424130"/>
            <a:ext cx="1606464" cy="523220"/>
          </a:xfrm>
          <a:prstGeom prst="rect">
            <a:avLst/>
          </a:prstGeom>
          <a:noFill/>
        </p:spPr>
        <p:txBody>
          <a:bodyPr wrap="square" rtlCol="0">
            <a:spAutoFit/>
          </a:bodyPr>
          <a:lstStyle/>
          <a:p>
            <a:pPr algn="ctr"/>
            <a:r>
              <a:rPr lang="de-DE" sz="1400" b="1" dirty="0">
                <a:latin typeface="Segoe UI Semilight" panose="020B0402040204020203" pitchFamily="34" charset="0"/>
                <a:cs typeface="Segoe UI Semilight" panose="020B0402040204020203" pitchFamily="34" charset="0"/>
              </a:rPr>
              <a:t>Web App File Upload</a:t>
            </a:r>
          </a:p>
        </p:txBody>
      </p:sp>
      <p:cxnSp>
        <p:nvCxnSpPr>
          <p:cNvPr id="15" name="Straight Arrow Connector 14">
            <a:extLst>
              <a:ext uri="{FF2B5EF4-FFF2-40B4-BE49-F238E27FC236}">
                <a16:creationId xmlns:a16="http://schemas.microsoft.com/office/drawing/2014/main" id="{C0393293-E567-4B93-8436-09436935FAE1}"/>
              </a:ext>
            </a:extLst>
          </p:cNvPr>
          <p:cNvCxnSpPr>
            <a:cxnSpLocks/>
          </p:cNvCxnSpPr>
          <p:nvPr/>
        </p:nvCxnSpPr>
        <p:spPr>
          <a:xfrm flipV="1">
            <a:off x="8247635" y="4039944"/>
            <a:ext cx="1018655" cy="1713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B15A804-FC6D-484A-8004-F3BE11728FF1}"/>
              </a:ext>
            </a:extLst>
          </p:cNvPr>
          <p:cNvCxnSpPr/>
          <p:nvPr/>
        </p:nvCxnSpPr>
        <p:spPr>
          <a:xfrm>
            <a:off x="7674980" y="2947350"/>
            <a:ext cx="0" cy="702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547387C-DEA6-4700-9E1C-686FF537452F}"/>
              </a:ext>
            </a:extLst>
          </p:cNvPr>
          <p:cNvSpPr txBox="1"/>
          <p:nvPr/>
        </p:nvSpPr>
        <p:spPr>
          <a:xfrm>
            <a:off x="6871748" y="4390592"/>
            <a:ext cx="1606464" cy="523220"/>
          </a:xfrm>
          <a:prstGeom prst="rect">
            <a:avLst/>
          </a:prstGeom>
          <a:noFill/>
        </p:spPr>
        <p:txBody>
          <a:bodyPr wrap="square" rtlCol="0">
            <a:spAutoFit/>
          </a:bodyPr>
          <a:lstStyle/>
          <a:p>
            <a:pPr algn="ctr"/>
            <a:r>
              <a:rPr lang="de-DE" sz="1400" b="1" dirty="0">
                <a:latin typeface="Segoe UI Semilight" panose="020B0402040204020203" pitchFamily="34" charset="0"/>
                <a:cs typeface="Segoe UI Semilight" panose="020B0402040204020203" pitchFamily="34" charset="0"/>
              </a:rPr>
              <a:t>Storage / File </a:t>
            </a:r>
            <a:r>
              <a:rPr lang="de-DE" sz="1400" b="1" dirty="0" err="1">
                <a:latin typeface="Segoe UI Semilight" panose="020B0402040204020203" pitchFamily="34" charset="0"/>
                <a:cs typeface="Segoe UI Semilight" panose="020B0402040204020203" pitchFamily="34" charset="0"/>
              </a:rPr>
              <a:t>Blob</a:t>
            </a:r>
            <a:r>
              <a:rPr lang="de-DE" sz="1400" b="1" dirty="0">
                <a:latin typeface="Segoe UI Semilight" panose="020B0402040204020203" pitchFamily="34" charset="0"/>
                <a:cs typeface="Segoe UI Semilight" panose="020B0402040204020203" pitchFamily="34" charset="0"/>
              </a:rPr>
              <a:t> Container</a:t>
            </a:r>
          </a:p>
        </p:txBody>
      </p:sp>
      <p:sp>
        <p:nvSpPr>
          <p:cNvPr id="21" name="TextBox 20">
            <a:extLst>
              <a:ext uri="{FF2B5EF4-FFF2-40B4-BE49-F238E27FC236}">
                <a16:creationId xmlns:a16="http://schemas.microsoft.com/office/drawing/2014/main" id="{36CE5CF9-2FAC-42A5-9BC6-05619A03323A}"/>
              </a:ext>
            </a:extLst>
          </p:cNvPr>
          <p:cNvSpPr txBox="1"/>
          <p:nvPr/>
        </p:nvSpPr>
        <p:spPr>
          <a:xfrm>
            <a:off x="9012048" y="4390592"/>
            <a:ext cx="1606464" cy="307777"/>
          </a:xfrm>
          <a:prstGeom prst="rect">
            <a:avLst/>
          </a:prstGeom>
          <a:noFill/>
        </p:spPr>
        <p:txBody>
          <a:bodyPr wrap="square" rtlCol="0">
            <a:spAutoFit/>
          </a:bodyPr>
          <a:lstStyle/>
          <a:p>
            <a:pPr algn="ctr"/>
            <a:r>
              <a:rPr lang="de-DE" sz="1400" b="1" dirty="0" err="1">
                <a:latin typeface="Segoe UI Semilight" panose="020B0402040204020203" pitchFamily="34" charset="0"/>
                <a:cs typeface="Segoe UI Semilight" panose="020B0402040204020203" pitchFamily="34" charset="0"/>
              </a:rPr>
              <a:t>ImageProcessor</a:t>
            </a:r>
            <a:endParaRPr lang="de-DE" sz="1400" b="1" dirty="0">
              <a:latin typeface="Segoe UI Semilight" panose="020B0402040204020203" pitchFamily="34" charset="0"/>
              <a:cs typeface="Segoe UI Semilight" panose="020B0402040204020203" pitchFamily="34" charset="0"/>
            </a:endParaRPr>
          </a:p>
        </p:txBody>
      </p:sp>
      <p:sp>
        <p:nvSpPr>
          <p:cNvPr id="22" name="Rectangle 21">
            <a:extLst>
              <a:ext uri="{FF2B5EF4-FFF2-40B4-BE49-F238E27FC236}">
                <a16:creationId xmlns:a16="http://schemas.microsoft.com/office/drawing/2014/main" id="{C8023D64-E4FE-4655-8F79-7F36705863C1}"/>
              </a:ext>
            </a:extLst>
          </p:cNvPr>
          <p:cNvSpPr/>
          <p:nvPr/>
        </p:nvSpPr>
        <p:spPr>
          <a:xfrm>
            <a:off x="775748" y="1793188"/>
            <a:ext cx="6096000" cy="2585323"/>
          </a:xfrm>
          <a:prstGeom prst="rect">
            <a:avLst/>
          </a:prstGeom>
        </p:spPr>
        <p:txBody>
          <a:bodyPr>
            <a:spAutoFit/>
          </a:bodyPr>
          <a:lstStyle/>
          <a:p>
            <a:pPr marL="285750" indent="-285750">
              <a:buFont typeface="Arial" panose="020B0604020202020204" pitchFamily="34" charset="0"/>
              <a:buChar char="•"/>
            </a:pPr>
            <a:r>
              <a:rPr lang="de-DE" dirty="0">
                <a:solidFill>
                  <a:srgbClr val="24292E"/>
                </a:solidFill>
                <a:latin typeface="Segoe UI Semilight" panose="020B0402040204020203" pitchFamily="34" charset="0"/>
                <a:cs typeface="Segoe UI Semilight" panose="020B0402040204020203" pitchFamily="34" charset="0"/>
              </a:rPr>
              <a:t>Angular Frontend mit einfachem </a:t>
            </a:r>
            <a:r>
              <a:rPr lang="de-DE" dirty="0" err="1">
                <a:solidFill>
                  <a:srgbClr val="24292E"/>
                </a:solidFill>
                <a:latin typeface="Segoe UI Semilight" panose="020B0402040204020203" pitchFamily="34" charset="0"/>
                <a:cs typeface="Segoe UI Semilight" panose="020B0402040204020203" pitchFamily="34" charset="0"/>
              </a:rPr>
              <a:t>ImageUpload</a:t>
            </a:r>
            <a:endParaRPr lang="de-DE" dirty="0">
              <a:solidFill>
                <a:srgbClr val="24292E"/>
              </a:solidFill>
              <a:latin typeface="Segoe UI Semilight" panose="020B0402040204020203" pitchFamily="34" charset="0"/>
              <a:cs typeface="Segoe UI Semilight" panose="020B0402040204020203" pitchFamily="34" charset="0"/>
            </a:endParaRPr>
          </a:p>
          <a:p>
            <a:pPr>
              <a:buFont typeface="Arial" panose="020B0604020202020204" pitchFamily="34" charset="0"/>
              <a:buChar char="•"/>
            </a:pPr>
            <a:endParaRPr lang="de-DE" dirty="0">
              <a:solidFill>
                <a:srgbClr val="24292E"/>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de-DE" dirty="0" err="1">
                <a:solidFill>
                  <a:srgbClr val="24292E"/>
                </a:solidFill>
                <a:latin typeface="Segoe UI Semilight" panose="020B0402040204020203" pitchFamily="34" charset="0"/>
                <a:cs typeface="Segoe UI Semilight" panose="020B0402040204020203" pitchFamily="34" charset="0"/>
              </a:rPr>
              <a:t>ImageUpload</a:t>
            </a:r>
            <a:r>
              <a:rPr lang="de-DE" dirty="0">
                <a:solidFill>
                  <a:srgbClr val="24292E"/>
                </a:solidFill>
                <a:latin typeface="Segoe UI Semilight" panose="020B0402040204020203" pitchFamily="34" charset="0"/>
                <a:cs typeface="Segoe UI Semilight" panose="020B0402040204020203" pitchFamily="34" charset="0"/>
              </a:rPr>
              <a:t> in </a:t>
            </a:r>
            <a:r>
              <a:rPr lang="de-DE" dirty="0" err="1">
                <a:solidFill>
                  <a:srgbClr val="24292E"/>
                </a:solidFill>
                <a:latin typeface="Segoe UI Semilight" panose="020B0402040204020203" pitchFamily="34" charset="0"/>
                <a:cs typeface="Segoe UI Semilight" panose="020B0402040204020203" pitchFamily="34" charset="0"/>
              </a:rPr>
              <a:t>BlobStorage</a:t>
            </a:r>
            <a:r>
              <a:rPr lang="de-DE" dirty="0">
                <a:solidFill>
                  <a:srgbClr val="24292E"/>
                </a:solidFill>
                <a:latin typeface="Segoe UI Semilight" panose="020B0402040204020203" pitchFamily="34" charset="0"/>
                <a:cs typeface="Segoe UI Semilight" panose="020B0402040204020203" pitchFamily="34" charset="0"/>
              </a:rPr>
              <a:t> über ASP.NET Core Middleware</a:t>
            </a:r>
          </a:p>
          <a:p>
            <a:pPr>
              <a:buFont typeface="Arial" panose="020B0604020202020204" pitchFamily="34" charset="0"/>
              <a:buChar char="•"/>
            </a:pPr>
            <a:endParaRPr lang="de-DE" dirty="0">
              <a:solidFill>
                <a:srgbClr val="24292E"/>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de-DE" dirty="0">
                <a:solidFill>
                  <a:srgbClr val="24292E"/>
                </a:solidFill>
                <a:latin typeface="Segoe UI Semilight" panose="020B0402040204020203" pitchFamily="34" charset="0"/>
                <a:cs typeface="Segoe UI Semilight" panose="020B0402040204020203" pitchFamily="34" charset="0"/>
              </a:rPr>
              <a:t>Azure </a:t>
            </a:r>
            <a:r>
              <a:rPr lang="de-DE" dirty="0" err="1">
                <a:solidFill>
                  <a:srgbClr val="24292E"/>
                </a:solidFill>
                <a:latin typeface="Segoe UI Semilight" panose="020B0402040204020203" pitchFamily="34" charset="0"/>
                <a:cs typeface="Segoe UI Semilight" panose="020B0402040204020203" pitchFamily="34" charset="0"/>
              </a:rPr>
              <a:t>Function</a:t>
            </a:r>
            <a:endParaRPr lang="de-DE" dirty="0">
              <a:solidFill>
                <a:srgbClr val="24292E"/>
              </a:solidFill>
              <a:latin typeface="Segoe UI Semilight" panose="020B0402040204020203" pitchFamily="34" charset="0"/>
              <a:cs typeface="Segoe UI Semilight" panose="020B0402040204020203" pitchFamily="34" charset="0"/>
            </a:endParaRPr>
          </a:p>
          <a:p>
            <a:pPr marL="742950" lvl="1" indent="-285750">
              <a:buFont typeface="Arial" panose="020B0604020202020204" pitchFamily="34" charset="0"/>
              <a:buChar char="•"/>
            </a:pPr>
            <a:r>
              <a:rPr lang="de-DE" dirty="0">
                <a:solidFill>
                  <a:srgbClr val="24292E"/>
                </a:solidFill>
                <a:latin typeface="Segoe UI Semilight" panose="020B0402040204020203" pitchFamily="34" charset="0"/>
                <a:cs typeface="Segoe UI Semilight" panose="020B0402040204020203" pitchFamily="34" charset="0"/>
              </a:rPr>
              <a:t>Trigger auf Änderungen im </a:t>
            </a:r>
            <a:r>
              <a:rPr lang="de-DE" dirty="0" err="1">
                <a:solidFill>
                  <a:srgbClr val="24292E"/>
                </a:solidFill>
                <a:latin typeface="Segoe UI Semilight" panose="020B0402040204020203" pitchFamily="34" charset="0"/>
                <a:cs typeface="Segoe UI Semilight" panose="020B0402040204020203" pitchFamily="34" charset="0"/>
              </a:rPr>
              <a:t>Blob</a:t>
            </a:r>
            <a:r>
              <a:rPr lang="de-DE" dirty="0">
                <a:solidFill>
                  <a:srgbClr val="24292E"/>
                </a:solidFill>
                <a:latin typeface="Segoe UI Semilight" panose="020B0402040204020203" pitchFamily="34" charset="0"/>
                <a:cs typeface="Segoe UI Semilight" panose="020B0402040204020203" pitchFamily="34" charset="0"/>
              </a:rPr>
              <a:t> Storage</a:t>
            </a:r>
          </a:p>
          <a:p>
            <a:pPr marL="742950" lvl="1" indent="-285750">
              <a:buFont typeface="Arial" panose="020B0604020202020204" pitchFamily="34" charset="0"/>
              <a:buChar char="•"/>
            </a:pPr>
            <a:r>
              <a:rPr lang="de-DE" dirty="0">
                <a:solidFill>
                  <a:srgbClr val="24292E"/>
                </a:solidFill>
                <a:latin typeface="Segoe UI Semilight" panose="020B0402040204020203" pitchFamily="34" charset="0"/>
                <a:cs typeface="Segoe UI Semilight" panose="020B0402040204020203" pitchFamily="34" charset="0"/>
              </a:rPr>
              <a:t>Bearbeiten hochgeladener Bilder</a:t>
            </a:r>
          </a:p>
          <a:p>
            <a:pPr marL="742950" lvl="1" indent="-285750">
              <a:buFont typeface="Arial" panose="020B0604020202020204" pitchFamily="34" charset="0"/>
              <a:buChar char="•"/>
            </a:pPr>
            <a:r>
              <a:rPr lang="de-DE" dirty="0">
                <a:solidFill>
                  <a:srgbClr val="24292E"/>
                </a:solidFill>
                <a:latin typeface="Segoe UI Semilight" panose="020B0402040204020203" pitchFamily="34" charset="0"/>
                <a:cs typeface="Segoe UI Semilight" panose="020B0402040204020203" pitchFamily="34" charset="0"/>
              </a:rPr>
              <a:t>Ablegen im „</a:t>
            </a:r>
            <a:r>
              <a:rPr lang="de-DE" dirty="0" err="1">
                <a:solidFill>
                  <a:srgbClr val="24292E"/>
                </a:solidFill>
                <a:latin typeface="Segoe UI Semilight" panose="020B0402040204020203" pitchFamily="34" charset="0"/>
                <a:cs typeface="Segoe UI Semilight" panose="020B0402040204020203" pitchFamily="34" charset="0"/>
              </a:rPr>
              <a:t>processed</a:t>
            </a:r>
            <a:r>
              <a:rPr lang="de-DE" dirty="0">
                <a:solidFill>
                  <a:srgbClr val="24292E"/>
                </a:solidFill>
                <a:latin typeface="Segoe UI Semilight" panose="020B0402040204020203" pitchFamily="34" charset="0"/>
                <a:cs typeface="Segoe UI Semilight" panose="020B0402040204020203" pitchFamily="34" charset="0"/>
              </a:rPr>
              <a:t>“ Container im </a:t>
            </a:r>
            <a:r>
              <a:rPr lang="de-DE" dirty="0" err="1">
                <a:solidFill>
                  <a:srgbClr val="24292E"/>
                </a:solidFill>
                <a:latin typeface="Segoe UI Semilight" panose="020B0402040204020203" pitchFamily="34" charset="0"/>
                <a:cs typeface="Segoe UI Semilight" panose="020B0402040204020203" pitchFamily="34" charset="0"/>
              </a:rPr>
              <a:t>Blob</a:t>
            </a:r>
            <a:r>
              <a:rPr lang="de-DE" dirty="0">
                <a:solidFill>
                  <a:srgbClr val="24292E"/>
                </a:solidFill>
                <a:latin typeface="Segoe UI Semilight" panose="020B0402040204020203" pitchFamily="34" charset="0"/>
                <a:cs typeface="Segoe UI Semilight" panose="020B0402040204020203" pitchFamily="34" charset="0"/>
              </a:rPr>
              <a:t> Storage</a:t>
            </a:r>
            <a:endParaRPr lang="de-DE" b="0" i="0" dirty="0">
              <a:solidFill>
                <a:srgbClr val="24292E"/>
              </a:solidFill>
              <a:effectLst/>
              <a:latin typeface="Segoe UI Semilight" panose="020B0402040204020203" pitchFamily="34" charset="0"/>
              <a:cs typeface="Segoe UI Semilight" panose="020B0402040204020203" pitchFamily="34" charset="0"/>
            </a:endParaRPr>
          </a:p>
        </p:txBody>
      </p:sp>
      <p:sp>
        <p:nvSpPr>
          <p:cNvPr id="23" name="Rectangle 22">
            <a:extLst>
              <a:ext uri="{FF2B5EF4-FFF2-40B4-BE49-F238E27FC236}">
                <a16:creationId xmlns:a16="http://schemas.microsoft.com/office/drawing/2014/main" id="{A9EE489C-A328-4BAE-9871-E381D83CD674}"/>
              </a:ext>
            </a:extLst>
          </p:cNvPr>
          <p:cNvSpPr/>
          <p:nvPr/>
        </p:nvSpPr>
        <p:spPr>
          <a:xfrm>
            <a:off x="2269375" y="5500317"/>
            <a:ext cx="7653249" cy="523220"/>
          </a:xfrm>
          <a:prstGeom prst="rect">
            <a:avLst/>
          </a:prstGeom>
        </p:spPr>
        <p:txBody>
          <a:bodyPr wrap="none">
            <a:spAutoFit/>
          </a:bodyPr>
          <a:lstStyle/>
          <a:p>
            <a:r>
              <a:rPr lang="en-DE" sz="2800" b="1" dirty="0">
                <a:latin typeface="Segoe UI Semilight" panose="020B0402040204020203" pitchFamily="34" charset="0"/>
                <a:cs typeface="Segoe UI Semilight" panose="020B0402040204020203" pitchFamily="34" charset="0"/>
              </a:rPr>
              <a:t>https://github.com/whiteducksoftware/FH_Azure</a:t>
            </a:r>
          </a:p>
        </p:txBody>
      </p:sp>
    </p:spTree>
    <p:extLst>
      <p:ext uri="{BB962C8B-B14F-4D97-AF65-F5344CB8AC3E}">
        <p14:creationId xmlns:p14="http://schemas.microsoft.com/office/powerpoint/2010/main" val="58669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72">
            <a:extLst>
              <a:ext uri="{FF2B5EF4-FFF2-40B4-BE49-F238E27FC236}">
                <a16:creationId xmlns:a16="http://schemas.microsoft.com/office/drawing/2014/main" id="{DEF6441E-CC54-4392-B232-25226BF07C7F}"/>
              </a:ext>
            </a:extLst>
          </p:cNvPr>
          <p:cNvSpPr txBox="1"/>
          <p:nvPr/>
        </p:nvSpPr>
        <p:spPr>
          <a:xfrm rot="21066084">
            <a:off x="8235910" y="3025249"/>
            <a:ext cx="1420582" cy="295658"/>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Error detection</a:t>
            </a:r>
          </a:p>
        </p:txBody>
      </p:sp>
      <p:sp>
        <p:nvSpPr>
          <p:cNvPr id="6" name="TextBox 474">
            <a:extLst>
              <a:ext uri="{FF2B5EF4-FFF2-40B4-BE49-F238E27FC236}">
                <a16:creationId xmlns:a16="http://schemas.microsoft.com/office/drawing/2014/main" id="{53201444-4FEB-485A-9519-2215A91F230E}"/>
              </a:ext>
            </a:extLst>
          </p:cNvPr>
          <p:cNvSpPr txBox="1"/>
          <p:nvPr/>
        </p:nvSpPr>
        <p:spPr>
          <a:xfrm rot="20700000">
            <a:off x="2365609" y="1707821"/>
            <a:ext cx="2887329" cy="295658"/>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Track outputs &amp; Implementation</a:t>
            </a:r>
          </a:p>
        </p:txBody>
      </p:sp>
      <p:sp>
        <p:nvSpPr>
          <p:cNvPr id="7" name="TextBox 478">
            <a:extLst>
              <a:ext uri="{FF2B5EF4-FFF2-40B4-BE49-F238E27FC236}">
                <a16:creationId xmlns:a16="http://schemas.microsoft.com/office/drawing/2014/main" id="{4C101D4A-D0C7-42CA-9A4A-E9C8DC8A1FFE}"/>
              </a:ext>
            </a:extLst>
          </p:cNvPr>
          <p:cNvSpPr txBox="1"/>
          <p:nvPr/>
        </p:nvSpPr>
        <p:spPr>
          <a:xfrm>
            <a:off x="5448176" y="1488992"/>
            <a:ext cx="1760418" cy="295658"/>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Usage &amp; User Flow</a:t>
            </a:r>
          </a:p>
        </p:txBody>
      </p:sp>
      <p:sp>
        <p:nvSpPr>
          <p:cNvPr id="8" name="TextBox 483">
            <a:extLst>
              <a:ext uri="{FF2B5EF4-FFF2-40B4-BE49-F238E27FC236}">
                <a16:creationId xmlns:a16="http://schemas.microsoft.com/office/drawing/2014/main" id="{E406C5C1-CA9D-4C9A-922F-55F6D4F76795}"/>
              </a:ext>
            </a:extLst>
          </p:cNvPr>
          <p:cNvSpPr txBox="1"/>
          <p:nvPr/>
        </p:nvSpPr>
        <p:spPr>
          <a:xfrm rot="21388068">
            <a:off x="7245413" y="1870454"/>
            <a:ext cx="1651414" cy="295658"/>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Cost optimization</a:t>
            </a:r>
          </a:p>
        </p:txBody>
      </p:sp>
      <p:sp>
        <p:nvSpPr>
          <p:cNvPr id="9" name="TextBox 484">
            <a:extLst>
              <a:ext uri="{FF2B5EF4-FFF2-40B4-BE49-F238E27FC236}">
                <a16:creationId xmlns:a16="http://schemas.microsoft.com/office/drawing/2014/main" id="{CBC614A9-8B08-454F-B9E3-6FBDBDB13AD0}"/>
              </a:ext>
            </a:extLst>
          </p:cNvPr>
          <p:cNvSpPr txBox="1"/>
          <p:nvPr/>
        </p:nvSpPr>
        <p:spPr>
          <a:xfrm rot="20700000">
            <a:off x="4126769" y="5126515"/>
            <a:ext cx="840295" cy="295658"/>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Security</a:t>
            </a:r>
          </a:p>
        </p:txBody>
      </p:sp>
      <p:sp>
        <p:nvSpPr>
          <p:cNvPr id="11" name="TextBox 488">
            <a:extLst>
              <a:ext uri="{FF2B5EF4-FFF2-40B4-BE49-F238E27FC236}">
                <a16:creationId xmlns:a16="http://schemas.microsoft.com/office/drawing/2014/main" id="{47883D1B-7B23-46A7-AF18-52944CB1FC0B}"/>
              </a:ext>
            </a:extLst>
          </p:cNvPr>
          <p:cNvSpPr txBox="1"/>
          <p:nvPr/>
        </p:nvSpPr>
        <p:spPr>
          <a:xfrm rot="736380">
            <a:off x="2621989" y="3240437"/>
            <a:ext cx="1260281" cy="295658"/>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Optimization</a:t>
            </a:r>
          </a:p>
        </p:txBody>
      </p:sp>
      <p:sp>
        <p:nvSpPr>
          <p:cNvPr id="13" name="Oval 544">
            <a:extLst>
              <a:ext uri="{FF2B5EF4-FFF2-40B4-BE49-F238E27FC236}">
                <a16:creationId xmlns:a16="http://schemas.microsoft.com/office/drawing/2014/main" id="{1596E2CB-D9AA-48B0-AA47-77790C0EDAE5}"/>
              </a:ext>
            </a:extLst>
          </p:cNvPr>
          <p:cNvSpPr/>
          <p:nvPr/>
        </p:nvSpPr>
        <p:spPr bwMode="auto">
          <a:xfrm>
            <a:off x="2376539" y="221670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545">
            <a:extLst>
              <a:ext uri="{FF2B5EF4-FFF2-40B4-BE49-F238E27FC236}">
                <a16:creationId xmlns:a16="http://schemas.microsoft.com/office/drawing/2014/main" id="{578A59D0-BB0A-4FFD-B29B-464F36C671D0}"/>
              </a:ext>
            </a:extLst>
          </p:cNvPr>
          <p:cNvSpPr/>
          <p:nvPr/>
        </p:nvSpPr>
        <p:spPr bwMode="auto">
          <a:xfrm>
            <a:off x="2471186" y="318074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Oval 546">
            <a:extLst>
              <a:ext uri="{FF2B5EF4-FFF2-40B4-BE49-F238E27FC236}">
                <a16:creationId xmlns:a16="http://schemas.microsoft.com/office/drawing/2014/main" id="{873D1E10-0387-4D29-A3FB-3B3668847403}"/>
              </a:ext>
            </a:extLst>
          </p:cNvPr>
          <p:cNvSpPr/>
          <p:nvPr/>
        </p:nvSpPr>
        <p:spPr bwMode="auto">
          <a:xfrm>
            <a:off x="5403361" y="1601700"/>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Oval 547">
            <a:extLst>
              <a:ext uri="{FF2B5EF4-FFF2-40B4-BE49-F238E27FC236}">
                <a16:creationId xmlns:a16="http://schemas.microsoft.com/office/drawing/2014/main" id="{9430A029-2524-4172-990E-A53E0298AE7C}"/>
              </a:ext>
            </a:extLst>
          </p:cNvPr>
          <p:cNvSpPr/>
          <p:nvPr/>
        </p:nvSpPr>
        <p:spPr bwMode="auto">
          <a:xfrm>
            <a:off x="7175831" y="2027230"/>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Oval 560">
            <a:extLst>
              <a:ext uri="{FF2B5EF4-FFF2-40B4-BE49-F238E27FC236}">
                <a16:creationId xmlns:a16="http://schemas.microsoft.com/office/drawing/2014/main" id="{694A542F-845E-4F02-8BC9-D6267D50B486}"/>
              </a:ext>
            </a:extLst>
          </p:cNvPr>
          <p:cNvSpPr/>
          <p:nvPr/>
        </p:nvSpPr>
        <p:spPr bwMode="auto">
          <a:xfrm>
            <a:off x="8176778" y="324893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563">
            <a:extLst>
              <a:ext uri="{FF2B5EF4-FFF2-40B4-BE49-F238E27FC236}">
                <a16:creationId xmlns:a16="http://schemas.microsoft.com/office/drawing/2014/main" id="{36EC68C0-AED0-46A2-A8AD-3B6C4B0579F8}"/>
              </a:ext>
            </a:extLst>
          </p:cNvPr>
          <p:cNvSpPr/>
          <p:nvPr/>
        </p:nvSpPr>
        <p:spPr bwMode="auto">
          <a:xfrm>
            <a:off x="4063774" y="534337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Freeform 50">
            <a:extLst>
              <a:ext uri="{FF2B5EF4-FFF2-40B4-BE49-F238E27FC236}">
                <a16:creationId xmlns:a16="http://schemas.microsoft.com/office/drawing/2014/main" id="{B706DB01-86DF-479A-97E7-840C3A87D020}"/>
              </a:ext>
            </a:extLst>
          </p:cNvPr>
          <p:cNvSpPr>
            <a:spLocks/>
          </p:cNvSpPr>
          <p:nvPr/>
        </p:nvSpPr>
        <p:spPr bwMode="auto">
          <a:xfrm flipH="1">
            <a:off x="4316608" y="2439937"/>
            <a:ext cx="2811791" cy="197812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dirty="0">
              <a:solidFill>
                <a:srgbClr val="353535"/>
              </a:solidFill>
              <a:latin typeface="Segoe UI Semilight"/>
            </a:endParaRPr>
          </a:p>
          <a:p>
            <a:pPr defTabSz="914016">
              <a:defRPr/>
            </a:pPr>
            <a:endParaRPr lang="en-US" sz="1765" kern="0" dirty="0">
              <a:solidFill>
                <a:srgbClr val="353535"/>
              </a:solidFill>
              <a:latin typeface="Segoe UI Semilight"/>
            </a:endParaRPr>
          </a:p>
          <a:p>
            <a:pPr defTabSz="914016">
              <a:defRPr/>
            </a:pPr>
            <a:endParaRPr lang="en-US" sz="1765" kern="0" dirty="0">
              <a:solidFill>
                <a:srgbClr val="353535"/>
              </a:solidFill>
              <a:latin typeface="Segoe UI Semilight"/>
            </a:endParaRPr>
          </a:p>
          <a:p>
            <a:pPr defTabSz="914016">
              <a:defRPr/>
            </a:pPr>
            <a:endParaRPr lang="en-US" sz="1765" kern="0" dirty="0">
              <a:solidFill>
                <a:srgbClr val="353535"/>
              </a:solidFill>
              <a:latin typeface="Segoe UI Semilight"/>
            </a:endParaRPr>
          </a:p>
          <a:p>
            <a:pPr defTabSz="914016">
              <a:defRPr/>
            </a:pPr>
            <a:r>
              <a:rPr lang="en-US" sz="1765" kern="0" dirty="0">
                <a:solidFill>
                  <a:srgbClr val="353535"/>
                </a:solidFill>
                <a:latin typeface="Segoe UI Semilight"/>
              </a:rPr>
              <a:t>      </a:t>
            </a:r>
            <a:r>
              <a:rPr lang="en-US" sz="1765" kern="0" dirty="0">
                <a:solidFill>
                  <a:schemeClr val="bg1"/>
                </a:solidFill>
                <a:latin typeface="Segoe UI Semilight"/>
              </a:rPr>
              <a:t>Why Monitoring?</a:t>
            </a:r>
          </a:p>
        </p:txBody>
      </p:sp>
      <p:sp>
        <p:nvSpPr>
          <p:cNvPr id="21" name="TextBox 486">
            <a:extLst>
              <a:ext uri="{FF2B5EF4-FFF2-40B4-BE49-F238E27FC236}">
                <a16:creationId xmlns:a16="http://schemas.microsoft.com/office/drawing/2014/main" id="{19375468-A693-47DB-B624-9C41ABA2C6C5}"/>
              </a:ext>
            </a:extLst>
          </p:cNvPr>
          <p:cNvSpPr txBox="1"/>
          <p:nvPr/>
        </p:nvSpPr>
        <p:spPr>
          <a:xfrm rot="20103308">
            <a:off x="7877520" y="667016"/>
            <a:ext cx="777777" cy="295658"/>
          </a:xfrm>
          <a:prstGeom prst="rect">
            <a:avLst/>
          </a:prstGeom>
          <a:noFill/>
        </p:spPr>
        <p:txBody>
          <a:bodyPr wrap="squar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Health </a:t>
            </a:r>
          </a:p>
        </p:txBody>
      </p:sp>
      <p:sp>
        <p:nvSpPr>
          <p:cNvPr id="22" name="Oval 543">
            <a:extLst>
              <a:ext uri="{FF2B5EF4-FFF2-40B4-BE49-F238E27FC236}">
                <a16:creationId xmlns:a16="http://schemas.microsoft.com/office/drawing/2014/main" id="{3599B94C-4FB4-4E34-A040-3F8F4D98AA98}"/>
              </a:ext>
            </a:extLst>
          </p:cNvPr>
          <p:cNvSpPr/>
          <p:nvPr/>
        </p:nvSpPr>
        <p:spPr bwMode="auto">
          <a:xfrm>
            <a:off x="7851451" y="94734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TextBox 472">
            <a:extLst>
              <a:ext uri="{FF2B5EF4-FFF2-40B4-BE49-F238E27FC236}">
                <a16:creationId xmlns:a16="http://schemas.microsoft.com/office/drawing/2014/main" id="{5EE400A5-5356-4B32-AF56-2253FB044692}"/>
              </a:ext>
            </a:extLst>
          </p:cNvPr>
          <p:cNvSpPr txBox="1"/>
          <p:nvPr/>
        </p:nvSpPr>
        <p:spPr>
          <a:xfrm rot="21066084">
            <a:off x="1559175" y="4586627"/>
            <a:ext cx="904415" cy="295658"/>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Planning</a:t>
            </a:r>
          </a:p>
        </p:txBody>
      </p:sp>
      <p:sp>
        <p:nvSpPr>
          <p:cNvPr id="24" name="Oval 560">
            <a:extLst>
              <a:ext uri="{FF2B5EF4-FFF2-40B4-BE49-F238E27FC236}">
                <a16:creationId xmlns:a16="http://schemas.microsoft.com/office/drawing/2014/main" id="{73A297E9-1E80-467D-A07D-7D5FA65AC77E}"/>
              </a:ext>
            </a:extLst>
          </p:cNvPr>
          <p:cNvSpPr/>
          <p:nvPr/>
        </p:nvSpPr>
        <p:spPr bwMode="auto">
          <a:xfrm>
            <a:off x="1496936" y="4770060"/>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TextBox 486">
            <a:extLst>
              <a:ext uri="{FF2B5EF4-FFF2-40B4-BE49-F238E27FC236}">
                <a16:creationId xmlns:a16="http://schemas.microsoft.com/office/drawing/2014/main" id="{6720CC27-6FBD-4FFE-9EA6-7ED36371CDF0}"/>
              </a:ext>
            </a:extLst>
          </p:cNvPr>
          <p:cNvSpPr txBox="1"/>
          <p:nvPr/>
        </p:nvSpPr>
        <p:spPr>
          <a:xfrm rot="20103308">
            <a:off x="6886381" y="4622230"/>
            <a:ext cx="1159292" cy="295658"/>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Information</a:t>
            </a:r>
          </a:p>
        </p:txBody>
      </p:sp>
      <p:sp>
        <p:nvSpPr>
          <p:cNvPr id="26" name="Oval 543">
            <a:extLst>
              <a:ext uri="{FF2B5EF4-FFF2-40B4-BE49-F238E27FC236}">
                <a16:creationId xmlns:a16="http://schemas.microsoft.com/office/drawing/2014/main" id="{09B205FA-F490-4B7B-AA35-7FEA7D5013DA}"/>
              </a:ext>
            </a:extLst>
          </p:cNvPr>
          <p:cNvSpPr/>
          <p:nvPr/>
        </p:nvSpPr>
        <p:spPr bwMode="auto">
          <a:xfrm>
            <a:off x="6878108" y="497064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486">
            <a:extLst>
              <a:ext uri="{FF2B5EF4-FFF2-40B4-BE49-F238E27FC236}">
                <a16:creationId xmlns:a16="http://schemas.microsoft.com/office/drawing/2014/main" id="{2360CE1A-FCA0-4334-9970-003038460F71}"/>
              </a:ext>
            </a:extLst>
          </p:cNvPr>
          <p:cNvSpPr txBox="1"/>
          <p:nvPr/>
        </p:nvSpPr>
        <p:spPr>
          <a:xfrm rot="20103308">
            <a:off x="1521911" y="1053576"/>
            <a:ext cx="322524" cy="295658"/>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a:t>
            </a:r>
          </a:p>
        </p:txBody>
      </p:sp>
      <p:sp>
        <p:nvSpPr>
          <p:cNvPr id="28" name="Oval 543">
            <a:extLst>
              <a:ext uri="{FF2B5EF4-FFF2-40B4-BE49-F238E27FC236}">
                <a16:creationId xmlns:a16="http://schemas.microsoft.com/office/drawing/2014/main" id="{3AF860FD-1AB4-4403-927A-9C22D2D6E685}"/>
              </a:ext>
            </a:extLst>
          </p:cNvPr>
          <p:cNvSpPr/>
          <p:nvPr/>
        </p:nvSpPr>
        <p:spPr bwMode="auto">
          <a:xfrm>
            <a:off x="1407306" y="1294395"/>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TextBox 486">
            <a:extLst>
              <a:ext uri="{FF2B5EF4-FFF2-40B4-BE49-F238E27FC236}">
                <a16:creationId xmlns:a16="http://schemas.microsoft.com/office/drawing/2014/main" id="{5DBB38A1-B705-462D-B13F-D0C9479B8CF6}"/>
              </a:ext>
            </a:extLst>
          </p:cNvPr>
          <p:cNvSpPr txBox="1"/>
          <p:nvPr/>
        </p:nvSpPr>
        <p:spPr>
          <a:xfrm rot="20103308">
            <a:off x="7664767" y="4316225"/>
            <a:ext cx="3409908" cy="295658"/>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Application &amp; </a:t>
            </a:r>
            <a:r>
              <a:rPr lang="en-US" sz="1468" kern="0" dirty="0" err="1">
                <a:gradFill>
                  <a:gsLst>
                    <a:gs pos="1250">
                      <a:srgbClr val="353535"/>
                    </a:gs>
                    <a:gs pos="100000">
                      <a:srgbClr val="353535"/>
                    </a:gs>
                  </a:gsLst>
                  <a:lin ang="5400000" scaled="0"/>
                </a:gradFill>
                <a:latin typeface="Segoe UI"/>
              </a:rPr>
              <a:t>Infrastrucure</a:t>
            </a:r>
            <a:r>
              <a:rPr lang="en-US" sz="1468" kern="0" dirty="0">
                <a:gradFill>
                  <a:gsLst>
                    <a:gs pos="1250">
                      <a:srgbClr val="353535"/>
                    </a:gs>
                    <a:gs pos="100000">
                      <a:srgbClr val="353535"/>
                    </a:gs>
                  </a:gsLst>
                  <a:lin ang="5400000" scaled="0"/>
                </a:gradFill>
                <a:latin typeface="Segoe UI"/>
              </a:rPr>
              <a:t> Monitoring</a:t>
            </a:r>
          </a:p>
        </p:txBody>
      </p:sp>
      <p:sp>
        <p:nvSpPr>
          <p:cNvPr id="30" name="Oval 543">
            <a:extLst>
              <a:ext uri="{FF2B5EF4-FFF2-40B4-BE49-F238E27FC236}">
                <a16:creationId xmlns:a16="http://schemas.microsoft.com/office/drawing/2014/main" id="{D1CD7D71-E7E4-41B3-B601-E6609BA9A425}"/>
              </a:ext>
            </a:extLst>
          </p:cNvPr>
          <p:cNvSpPr/>
          <p:nvPr/>
        </p:nvSpPr>
        <p:spPr bwMode="auto">
          <a:xfrm>
            <a:off x="7763338" y="513939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7601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grpId="0" nodeType="withEffect">
                                  <p:stCondLst>
                                    <p:cond delay="6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grpId="0" nodeType="withEffect">
                                  <p:stCondLst>
                                    <p:cond delay="8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grpId="0" nodeType="withEffect">
                                  <p:stCondLst>
                                    <p:cond delay="9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par>
                                <p:cTn id="23" presetID="10" presetClass="entr" presetSubtype="0" fill="hold" grpId="0" nodeType="withEffect">
                                  <p:stCondLst>
                                    <p:cond delay="85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par>
                                <p:cTn id="32" presetID="10" presetClass="entr" presetSubtype="0" fill="hold" grpId="0" nodeType="withEffect">
                                  <p:stCondLst>
                                    <p:cond delay="65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childTnLst>
                                </p:cTn>
                              </p:par>
                              <p:par>
                                <p:cTn id="35" presetID="10" presetClass="entr" presetSubtype="0" fill="hold" grpId="0" nodeType="withEffect">
                                  <p:stCondLst>
                                    <p:cond delay="9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childTnLst>
                                </p:cTn>
                              </p:par>
                              <p:par>
                                <p:cTn id="38" presetID="10" presetClass="entr" presetSubtype="0" fill="hold" grpId="0" nodeType="withEffect">
                                  <p:stCondLst>
                                    <p:cond delay="95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childTnLst>
                                </p:cTn>
                              </p:par>
                              <p:par>
                                <p:cTn id="41" presetID="10" presetClass="entr" presetSubtype="0" fill="hold" grpId="0" nodeType="withEffect">
                                  <p:stCondLst>
                                    <p:cond delay="35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42" presetClass="path" presetSubtype="0" decel="100000" fill="hold" grpId="1" nodeType="withEffect">
                                  <p:stCondLst>
                                    <p:cond delay="350"/>
                                  </p:stCondLst>
                                  <p:childTnLst>
                                    <p:animMotion origin="layout" path="M -2.08333E-7 -1.85185E-6 L 0.03672 -1.85185E-6 " pathEditMode="relative" rAng="0" ptsTypes="AA">
                                      <p:cBhvr>
                                        <p:cTn id="45" dur="500" spd="-100000" fill="hold"/>
                                        <p:tgtEl>
                                          <p:spTgt spid="20"/>
                                        </p:tgtEl>
                                        <p:attrNameLst>
                                          <p:attrName>ppt_x</p:attrName>
                                          <p:attrName>ppt_y</p:attrName>
                                        </p:attrNameLst>
                                      </p:cBhvr>
                                      <p:rCtr x="1836" y="0"/>
                                    </p:animMotion>
                                  </p:childTnLst>
                                </p:cTn>
                              </p:par>
                              <p:par>
                                <p:cTn id="46" presetID="10" presetClass="entr" presetSubtype="0" fill="hold" grpId="0" nodeType="withEffect">
                                  <p:stCondLst>
                                    <p:cond delay="15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childTnLst>
                                </p:cTn>
                              </p:par>
                              <p:par>
                                <p:cTn id="49" presetID="10" presetClass="entr" presetSubtype="0" fill="hold" grpId="0" nodeType="withEffect">
                                  <p:stCondLst>
                                    <p:cond delay="15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childTnLst>
                                </p:cTn>
                              </p:par>
                              <p:par>
                                <p:cTn id="52" presetID="10" presetClass="entr" presetSubtype="0" fill="hold" grpId="0" nodeType="withEffect">
                                  <p:stCondLst>
                                    <p:cond delay="95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childTnLst>
                                </p:cTn>
                              </p:par>
                              <p:par>
                                <p:cTn id="55" presetID="10" presetClass="entr" presetSubtype="0" fill="hold" grpId="0" nodeType="withEffect">
                                  <p:stCondLst>
                                    <p:cond delay="95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childTnLst>
                                </p:cTn>
                              </p:par>
                              <p:par>
                                <p:cTn id="58" presetID="10" presetClass="entr" presetSubtype="0" fill="hold" grpId="0" nodeType="withEffect">
                                  <p:stCondLst>
                                    <p:cond delay="15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childTnLst>
                                </p:cTn>
                              </p:par>
                              <p:par>
                                <p:cTn id="61" presetID="10" presetClass="entr" presetSubtype="0" fill="hold" grpId="0" nodeType="withEffect">
                                  <p:stCondLst>
                                    <p:cond delay="15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par>
                                <p:cTn id="64" presetID="10" presetClass="entr" presetSubtype="0" fill="hold" grpId="0" nodeType="withEffect">
                                  <p:stCondLst>
                                    <p:cond delay="15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1000"/>
                                        <p:tgtEl>
                                          <p:spTgt spid="27"/>
                                        </p:tgtEl>
                                      </p:cBhvr>
                                    </p:animEffect>
                                  </p:childTnLst>
                                </p:cTn>
                              </p:par>
                              <p:par>
                                <p:cTn id="67" presetID="10" presetClass="entr" presetSubtype="0" fill="hold" grpId="0" nodeType="withEffect">
                                  <p:stCondLst>
                                    <p:cond delay="15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1000"/>
                                        <p:tgtEl>
                                          <p:spTgt spid="29"/>
                                        </p:tgtEl>
                                      </p:cBhvr>
                                    </p:animEffect>
                                  </p:childTnLst>
                                </p:cTn>
                              </p:par>
                              <p:par>
                                <p:cTn id="73" presetID="10" presetClass="entr" presetSubtype="0" fill="hold" grpId="0" nodeType="withEffect">
                                  <p:stCondLst>
                                    <p:cond delay="15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3" grpId="0" animBg="1"/>
      <p:bldP spid="14" grpId="0" animBg="1"/>
      <p:bldP spid="15" grpId="0" animBg="1"/>
      <p:bldP spid="16" grpId="0" animBg="1"/>
      <p:bldP spid="17" grpId="0" animBg="1"/>
      <p:bldP spid="18" grpId="0" animBg="1"/>
      <p:bldP spid="20" grpId="0" animBg="1"/>
      <p:bldP spid="20" grpId="1" animBg="1"/>
      <p:bldP spid="21" grpId="0"/>
      <p:bldP spid="22" grpId="0" animBg="1"/>
      <p:bldP spid="23" grpId="0"/>
      <p:bldP spid="24" grpId="0" animBg="1"/>
      <p:bldP spid="25" grpId="0"/>
      <p:bldP spid="26" grpId="0" animBg="1"/>
      <p:bldP spid="27" grpId="0"/>
      <p:bldP spid="28" grpId="0" animBg="1"/>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3697674-7DCC-4A37-98C9-85C57E9E7325}"/>
              </a:ext>
            </a:extLst>
          </p:cNvPr>
          <p:cNvSpPr>
            <a:spLocks noGrp="1"/>
          </p:cNvSpPr>
          <p:nvPr>
            <p:ph type="title"/>
          </p:nvPr>
        </p:nvSpPr>
        <p:spPr>
          <a:xfrm>
            <a:off x="240147" y="2763145"/>
            <a:ext cx="3350268" cy="1325563"/>
          </a:xfrm>
        </p:spPr>
        <p:txBody>
          <a:bodyPr>
            <a:normAutofit/>
          </a:bodyPr>
          <a:lstStyle/>
          <a:p>
            <a:r>
              <a:rPr lang="en-US" sz="3200" b="1" dirty="0">
                <a:latin typeface="Segoe UI Semilight" panose="020B0402040204020203" pitchFamily="34" charset="0"/>
                <a:cs typeface="Segoe UI Semilight" panose="020B0402040204020203" pitchFamily="34" charset="0"/>
              </a:rPr>
              <a:t>Azure Monitoring Overview</a:t>
            </a:r>
          </a:p>
        </p:txBody>
      </p:sp>
      <p:pic>
        <p:nvPicPr>
          <p:cNvPr id="8" name="Grafik 7">
            <a:extLst>
              <a:ext uri="{FF2B5EF4-FFF2-40B4-BE49-F238E27FC236}">
                <a16:creationId xmlns:a16="http://schemas.microsoft.com/office/drawing/2014/main" id="{1F561C8D-9E6D-432B-BDAE-77266D076059}"/>
              </a:ext>
            </a:extLst>
          </p:cNvPr>
          <p:cNvPicPr>
            <a:picLocks noChangeAspect="1"/>
          </p:cNvPicPr>
          <p:nvPr/>
        </p:nvPicPr>
        <p:blipFill>
          <a:blip r:embed="rId3"/>
          <a:stretch>
            <a:fillRect/>
          </a:stretch>
        </p:blipFill>
        <p:spPr>
          <a:xfrm>
            <a:off x="4341160" y="1404102"/>
            <a:ext cx="7188199" cy="4245353"/>
          </a:xfrm>
          <a:prstGeom prst="rect">
            <a:avLst/>
          </a:prstGeom>
        </p:spPr>
      </p:pic>
    </p:spTree>
    <p:extLst>
      <p:ext uri="{BB962C8B-B14F-4D97-AF65-F5344CB8AC3E}">
        <p14:creationId xmlns:p14="http://schemas.microsoft.com/office/powerpoint/2010/main" val="3804141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5914F6-F5D9-43B5-8A19-00463180C76E}"/>
              </a:ext>
            </a:extLst>
          </p:cNvPr>
          <p:cNvSpPr>
            <a:spLocks noGrp="1"/>
          </p:cNvSpPr>
          <p:nvPr>
            <p:ph type="title"/>
          </p:nvPr>
        </p:nvSpPr>
        <p:spPr>
          <a:xfrm>
            <a:off x="838200" y="811161"/>
            <a:ext cx="3335594" cy="5403370"/>
          </a:xfrm>
        </p:spPr>
        <p:txBody>
          <a:bodyPr>
            <a:normAutofit/>
          </a:bodyPr>
          <a:lstStyle/>
          <a:p>
            <a:r>
              <a:rPr lang="de-DE" dirty="0">
                <a:solidFill>
                  <a:schemeClr val="bg1"/>
                </a:solidFill>
              </a:rPr>
              <a:t>Infrastructure Monitoring</a:t>
            </a:r>
            <a:br>
              <a:rPr lang="de-DE" dirty="0">
                <a:solidFill>
                  <a:schemeClr val="bg1"/>
                </a:solidFill>
              </a:rPr>
            </a:br>
            <a:r>
              <a:rPr lang="de-DE" dirty="0">
                <a:solidFill>
                  <a:schemeClr val="bg1"/>
                </a:solidFill>
              </a:rPr>
              <a:t>Service</a:t>
            </a:r>
            <a:endParaRPr lang="en-DE" dirty="0">
              <a:solidFill>
                <a:schemeClr val="bg1"/>
              </a:solidFill>
            </a:endParaRPr>
          </a:p>
        </p:txBody>
      </p:sp>
      <p:sp>
        <p:nvSpPr>
          <p:cNvPr id="3" name="Content Placeholder 2">
            <a:extLst>
              <a:ext uri="{FF2B5EF4-FFF2-40B4-BE49-F238E27FC236}">
                <a16:creationId xmlns:a16="http://schemas.microsoft.com/office/drawing/2014/main" id="{EAE38C3B-94AA-462F-A7AD-8EBE53D3D8DD}"/>
              </a:ext>
            </a:extLst>
          </p:cNvPr>
          <p:cNvSpPr>
            <a:spLocks noGrp="1"/>
          </p:cNvSpPr>
          <p:nvPr>
            <p:ph idx="1"/>
          </p:nvPr>
        </p:nvSpPr>
        <p:spPr>
          <a:xfrm>
            <a:off x="515123" y="1430441"/>
            <a:ext cx="7059764" cy="5272392"/>
          </a:xfrm>
        </p:spPr>
        <p:txBody>
          <a:bodyPr>
            <a:normAutofit/>
          </a:bodyPr>
          <a:lstStyle/>
          <a:p>
            <a:pPr marL="0" indent="0">
              <a:buNone/>
            </a:pPr>
            <a:r>
              <a:rPr lang="de-DE" sz="2200" dirty="0">
                <a:latin typeface="Segoe UI Semilight" panose="020B0402040204020203" pitchFamily="34" charset="0"/>
                <a:cs typeface="Segoe UI Semilight" panose="020B0402040204020203" pitchFamily="34" charset="0"/>
              </a:rPr>
              <a:t>Network Watcher</a:t>
            </a:r>
          </a:p>
          <a:p>
            <a:pPr lvl="1"/>
            <a:r>
              <a:rPr lang="de-DE" sz="1800" dirty="0">
                <a:latin typeface="Segoe UI Semilight" panose="020B0402040204020203" pitchFamily="34" charset="0"/>
                <a:cs typeface="Segoe UI Semilight" panose="020B0402040204020203" pitchFamily="34" charset="0"/>
              </a:rPr>
              <a:t>Ausführliche Netzwerküberwachung</a:t>
            </a:r>
          </a:p>
          <a:p>
            <a:pPr lvl="1"/>
            <a:r>
              <a:rPr lang="de-DE" sz="1800" dirty="0">
                <a:latin typeface="Segoe UI Semilight" panose="020B0402040204020203" pitchFamily="34" charset="0"/>
                <a:cs typeface="Segoe UI Semilight" panose="020B0402040204020203" pitchFamily="34" charset="0"/>
              </a:rPr>
              <a:t>z.B Topologie, IP Flow, Packetüberwachung, Security Groups</a:t>
            </a:r>
          </a:p>
          <a:p>
            <a:pPr lvl="1"/>
            <a:r>
              <a:rPr lang="de-DE" sz="1800" dirty="0">
                <a:latin typeface="Segoe UI Semilight" panose="020B0402040204020203" pitchFamily="34" charset="0"/>
                <a:cs typeface="Segoe UI Semilight" panose="020B0402040204020203" pitchFamily="34" charset="0"/>
              </a:rPr>
              <a:t>Flow Logs, Diagnostic Logs, Traffic Analytics</a:t>
            </a:r>
          </a:p>
          <a:p>
            <a:pPr lvl="1"/>
            <a:r>
              <a:rPr lang="de-DE" sz="1800" dirty="0">
                <a:latin typeface="Segoe UI Semilight" panose="020B0402040204020203" pitchFamily="34" charset="0"/>
                <a:cs typeface="Segoe UI Semilight" panose="020B0402040204020203" pitchFamily="34" charset="0"/>
              </a:rPr>
              <a:t>Erfasst Ein-/Ausgehende Paketdaten</a:t>
            </a:r>
          </a:p>
          <a:p>
            <a:pPr lvl="1"/>
            <a:r>
              <a:rPr lang="de-DE" sz="1800" dirty="0">
                <a:latin typeface="Segoe UI Semilight" panose="020B0402040204020203" pitchFamily="34" charset="0"/>
                <a:cs typeface="Segoe UI Semilight" panose="020B0402040204020203" pitchFamily="34" charset="0"/>
              </a:rPr>
              <a:t>IP Flow Verify </a:t>
            </a:r>
            <a:r>
              <a:rPr lang="de-DE" sz="1800" dirty="0">
                <a:latin typeface="Segoe UI Semilight" panose="020B0402040204020203" pitchFamily="34" charset="0"/>
                <a:cs typeface="Segoe UI Semilight" panose="020B0402040204020203" pitchFamily="34" charset="0"/>
                <a:sym typeface="Wingdings" panose="05000000000000000000" pitchFamily="2" charset="2"/>
              </a:rPr>
              <a:t> Prüft Paket Parameter Source/Dest/Port/Protokoll</a:t>
            </a:r>
          </a:p>
          <a:p>
            <a:pPr marL="457200" lvl="1" indent="0">
              <a:buNone/>
            </a:pPr>
            <a:endParaRPr lang="de-DE" sz="1800" dirty="0">
              <a:latin typeface="Segoe UI Semilight" panose="020B0402040204020203" pitchFamily="34" charset="0"/>
              <a:cs typeface="Segoe UI Semilight" panose="020B0402040204020203" pitchFamily="34" charset="0"/>
            </a:endParaRPr>
          </a:p>
          <a:p>
            <a:pPr marL="0" indent="0">
              <a:buNone/>
            </a:pPr>
            <a:r>
              <a:rPr lang="de-DE" sz="2200" dirty="0">
                <a:latin typeface="Segoe UI Semilight" panose="020B0402040204020203" pitchFamily="34" charset="0"/>
                <a:cs typeface="Segoe UI Semilight" panose="020B0402040204020203" pitchFamily="34" charset="0"/>
              </a:rPr>
              <a:t>Network Performance Monitor (OMS)</a:t>
            </a:r>
          </a:p>
          <a:p>
            <a:pPr lvl="1"/>
            <a:r>
              <a:rPr lang="de-DE" sz="1800" dirty="0">
                <a:latin typeface="Segoe UI Semilight" panose="020B0402040204020203" pitchFamily="34" charset="0"/>
                <a:cs typeface="Segoe UI Semilight" panose="020B0402040204020203" pitchFamily="34" charset="0"/>
              </a:rPr>
              <a:t>Überwacht Netzwerkleistung und Integrität / Diagnose</a:t>
            </a:r>
          </a:p>
          <a:p>
            <a:pPr lvl="1"/>
            <a:r>
              <a:rPr lang="de-DE" sz="1800" dirty="0">
                <a:latin typeface="Segoe UI Semilight" panose="020B0402040204020203" pitchFamily="34" charset="0"/>
                <a:cs typeface="Segoe UI Semilight" panose="020B0402040204020203" pitchFamily="34" charset="0"/>
              </a:rPr>
              <a:t>Performance Monitor </a:t>
            </a:r>
            <a:r>
              <a:rPr lang="de-DE" sz="1800" dirty="0">
                <a:latin typeface="Segoe UI Semilight" panose="020B0402040204020203" pitchFamily="34" charset="0"/>
                <a:cs typeface="Segoe UI Semilight" panose="020B0402040204020203" pitchFamily="34" charset="0"/>
                <a:sym typeface="Wingdings" panose="05000000000000000000" pitchFamily="2" charset="2"/>
              </a:rPr>
              <a:t> Verbindungen zwischen Deployments</a:t>
            </a:r>
          </a:p>
          <a:p>
            <a:pPr lvl="1"/>
            <a:r>
              <a:rPr lang="de-DE" sz="1800" dirty="0">
                <a:latin typeface="Segoe UI Semilight" panose="020B0402040204020203" pitchFamily="34" charset="0"/>
                <a:cs typeface="Segoe UI Semilight" panose="020B0402040204020203" pitchFamily="34" charset="0"/>
                <a:sym typeface="Wingdings" panose="05000000000000000000" pitchFamily="2" charset="2"/>
              </a:rPr>
              <a:t>Service Endpoint Monitor  Verbindung User-Service (Bottlenecks)</a:t>
            </a:r>
          </a:p>
          <a:p>
            <a:pPr lvl="1"/>
            <a:r>
              <a:rPr lang="de-DE" sz="1800" dirty="0">
                <a:latin typeface="Segoe UI Semilight" panose="020B0402040204020203" pitchFamily="34" charset="0"/>
                <a:cs typeface="Segoe UI Semilight" panose="020B0402040204020203" pitchFamily="34" charset="0"/>
                <a:sym typeface="Wingdings" panose="05000000000000000000" pitchFamily="2" charset="2"/>
              </a:rPr>
              <a:t>ExpressRoute Monitor  End2End z.B Office-Azure (Hybrid)</a:t>
            </a:r>
            <a:endParaRPr lang="de-DE" sz="1800" dirty="0">
              <a:latin typeface="Segoe UI Semilight" panose="020B0402040204020203" pitchFamily="34" charset="0"/>
              <a:cs typeface="Segoe UI Semilight" panose="020B0402040204020203" pitchFamily="34" charset="0"/>
            </a:endParaRPr>
          </a:p>
          <a:p>
            <a:pPr lvl="1"/>
            <a:r>
              <a:rPr lang="de-DE" sz="1800" dirty="0">
                <a:latin typeface="Segoe UI Semilight" panose="020B0402040204020203" pitchFamily="34" charset="0"/>
                <a:cs typeface="Segoe UI Semilight" panose="020B0402040204020203" pitchFamily="34" charset="0"/>
              </a:rPr>
              <a:t>Marketplace (Management Solution)</a:t>
            </a:r>
          </a:p>
          <a:p>
            <a:pPr marL="457200" lvl="1" indent="0">
              <a:buNone/>
            </a:pPr>
            <a:endParaRPr lang="de-DE" sz="1600" dirty="0">
              <a:latin typeface="Segoe UI Semilight" panose="020B0402040204020203" pitchFamily="34" charset="0"/>
              <a:cs typeface="Segoe UI Semilight" panose="020B0402040204020203" pitchFamily="34" charset="0"/>
            </a:endParaRPr>
          </a:p>
          <a:p>
            <a:pPr lvl="1"/>
            <a:endParaRPr lang="de-DE" sz="1600" dirty="0">
              <a:latin typeface="Segoe UI Semilight" panose="020B0402040204020203" pitchFamily="34" charset="0"/>
              <a:cs typeface="Segoe UI Semilight" panose="020B0402040204020203" pitchFamily="34" charset="0"/>
            </a:endParaRPr>
          </a:p>
          <a:p>
            <a:pPr marL="457200" lvl="1" indent="0">
              <a:buNone/>
            </a:pPr>
            <a:endParaRPr lang="de-DE" sz="1600" dirty="0">
              <a:latin typeface="Segoe UI Semilight" panose="020B0402040204020203" pitchFamily="34" charset="0"/>
              <a:cs typeface="Segoe UI Semilight" panose="020B0402040204020203" pitchFamily="34" charset="0"/>
            </a:endParaRPr>
          </a:p>
          <a:p>
            <a:pPr lvl="1"/>
            <a:endParaRPr lang="de-DE" dirty="0">
              <a:latin typeface="Segoe UI Semilight" panose="020B0402040204020203" pitchFamily="34" charset="0"/>
              <a:cs typeface="Segoe UI Semilight" panose="020B0402040204020203" pitchFamily="34" charset="0"/>
            </a:endParaRPr>
          </a:p>
          <a:p>
            <a:endParaRPr lang="de-DE" dirty="0">
              <a:latin typeface="Segoe UI Semilight" panose="020B0402040204020203" pitchFamily="34" charset="0"/>
              <a:cs typeface="Segoe UI Semilight" panose="020B0402040204020203" pitchFamily="34" charset="0"/>
            </a:endParaRPr>
          </a:p>
          <a:p>
            <a:pPr marL="0" indent="0">
              <a:buNone/>
            </a:pPr>
            <a:endParaRPr lang="de-DE" sz="2000" dirty="0">
              <a:latin typeface="Segoe UI Semilight" panose="020B0402040204020203" pitchFamily="34" charset="0"/>
              <a:cs typeface="Segoe UI Semilight" panose="020B0402040204020203" pitchFamily="34" charset="0"/>
            </a:endParaRPr>
          </a:p>
          <a:p>
            <a:endParaRPr lang="de-DE" sz="2000" dirty="0">
              <a:latin typeface="Segoe UI Semilight" panose="020B0402040204020203" pitchFamily="34" charset="0"/>
              <a:cs typeface="Segoe UI Semilight" panose="020B0402040204020203" pitchFamily="34" charset="0"/>
            </a:endParaRPr>
          </a:p>
          <a:p>
            <a:endParaRPr lang="de-DE" sz="2000" dirty="0">
              <a:latin typeface="Segoe UI Semilight" panose="020B0402040204020203" pitchFamily="34" charset="0"/>
              <a:cs typeface="Segoe UI Semilight" panose="020B0402040204020203" pitchFamily="34" charset="0"/>
            </a:endParaRPr>
          </a:p>
          <a:p>
            <a:endParaRPr lang="en-DE" dirty="0">
              <a:latin typeface="Segoe UI Semilight" panose="020B0402040204020203" pitchFamily="34" charset="0"/>
              <a:cs typeface="Segoe UI Semilight" panose="020B0402040204020203" pitchFamily="34" charset="0"/>
            </a:endParaRPr>
          </a:p>
        </p:txBody>
      </p:sp>
      <p:sp>
        <p:nvSpPr>
          <p:cNvPr id="8" name="Title 1">
            <a:extLst>
              <a:ext uri="{FF2B5EF4-FFF2-40B4-BE49-F238E27FC236}">
                <a16:creationId xmlns:a16="http://schemas.microsoft.com/office/drawing/2014/main" id="{781D0B1A-335B-490C-90EE-DC9224254425}"/>
              </a:ext>
            </a:extLst>
          </p:cNvPr>
          <p:cNvSpPr txBox="1">
            <a:spLocks/>
          </p:cNvSpPr>
          <p:nvPr/>
        </p:nvSpPr>
        <p:spPr>
          <a:xfrm>
            <a:off x="451834" y="263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Network </a:t>
            </a:r>
            <a:r>
              <a:rPr lang="de-DE" dirty="0" err="1"/>
              <a:t>Watcher</a:t>
            </a:r>
            <a:r>
              <a:rPr lang="de-DE" dirty="0"/>
              <a:t> &amp; Performance Monitor</a:t>
            </a:r>
            <a:endParaRPr lang="en-DE" dirty="0"/>
          </a:p>
        </p:txBody>
      </p:sp>
    </p:spTree>
    <p:extLst>
      <p:ext uri="{BB962C8B-B14F-4D97-AF65-F5344CB8AC3E}">
        <p14:creationId xmlns:p14="http://schemas.microsoft.com/office/powerpoint/2010/main" val="492883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Ãhnliches Foto">
            <a:extLst>
              <a:ext uri="{FF2B5EF4-FFF2-40B4-BE49-F238E27FC236}">
                <a16:creationId xmlns:a16="http://schemas.microsoft.com/office/drawing/2014/main" id="{7E9B5CB4-DFAF-4147-9437-6EA91A6F2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3793" y="4655757"/>
            <a:ext cx="1984100" cy="9929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9D3602-E79C-4362-8316-70FF3DF570D6}"/>
              </a:ext>
            </a:extLst>
          </p:cNvPr>
          <p:cNvSpPr/>
          <p:nvPr/>
        </p:nvSpPr>
        <p:spPr>
          <a:xfrm>
            <a:off x="1087076" y="3750921"/>
            <a:ext cx="1944412" cy="8206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de-DE" sz="2400" dirty="0">
                <a:solidFill>
                  <a:prstClr val="white"/>
                </a:solidFill>
                <a:latin typeface="Rockwell Condensed" panose="02060603050405020104" pitchFamily="18" charset="0"/>
              </a:rPr>
              <a:t>technologie</a:t>
            </a:r>
          </a:p>
        </p:txBody>
      </p:sp>
      <p:sp>
        <p:nvSpPr>
          <p:cNvPr id="12" name="Content Placeholder 2">
            <a:extLst>
              <a:ext uri="{FF2B5EF4-FFF2-40B4-BE49-F238E27FC236}">
                <a16:creationId xmlns:a16="http://schemas.microsoft.com/office/drawing/2014/main" id="{0328DEFE-0260-4EA9-8801-D9632F0255E6}"/>
              </a:ext>
            </a:extLst>
          </p:cNvPr>
          <p:cNvSpPr txBox="1">
            <a:spLocks/>
          </p:cNvSpPr>
          <p:nvPr/>
        </p:nvSpPr>
        <p:spPr>
          <a:xfrm>
            <a:off x="3308931" y="5154326"/>
            <a:ext cx="4950833" cy="81023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6"/>
              </a:buClr>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Clr>
                <a:schemeClr val="bg1">
                  <a:lumMod val="65000"/>
                </a:schemeClr>
              </a:buClr>
              <a:buSzPct val="130000"/>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SzPct val="84000"/>
              <a:buFont typeface="Courier New"/>
              <a:buChar char="o"/>
              <a:defRPr sz="2000" kern="1200">
                <a:solidFill>
                  <a:schemeClr val="tx1"/>
                </a:solidFill>
                <a:latin typeface="Arial"/>
                <a:ea typeface="+mn-ea"/>
                <a:cs typeface="+mn-cs"/>
              </a:defRPr>
            </a:lvl4pPr>
            <a:lvl5pPr marL="2057400" indent="-228600" algn="l" defTabSz="457200" rtl="0" eaLnBrk="1" latinLnBrk="0" hangingPunct="1">
              <a:spcBef>
                <a:spcPct val="20000"/>
              </a:spcBef>
              <a:buClr>
                <a:schemeClr val="bg1">
                  <a:lumMod val="65000"/>
                </a:schemeClr>
              </a:buClr>
              <a:buFont typeface="Symbol" charset="2"/>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800" b="1" dirty="0"/>
              <a:t>Entwicklung, Beratung und Coaching rund um Cloud-Computing</a:t>
            </a:r>
          </a:p>
        </p:txBody>
      </p:sp>
      <p:sp>
        <p:nvSpPr>
          <p:cNvPr id="13" name="Rectangle 12">
            <a:extLst>
              <a:ext uri="{FF2B5EF4-FFF2-40B4-BE49-F238E27FC236}">
                <a16:creationId xmlns:a16="http://schemas.microsoft.com/office/drawing/2014/main" id="{B354A959-9938-46D8-9241-25013B879A4D}"/>
              </a:ext>
            </a:extLst>
          </p:cNvPr>
          <p:cNvSpPr/>
          <p:nvPr/>
        </p:nvSpPr>
        <p:spPr>
          <a:xfrm>
            <a:off x="1087076" y="4753400"/>
            <a:ext cx="1944412" cy="801852"/>
          </a:xfrm>
          <a:prstGeom prst="rect">
            <a:avLst/>
          </a:prstGeom>
          <a:solidFill>
            <a:srgbClr val="DB8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de-DE" sz="2400" err="1">
                <a:solidFill>
                  <a:prstClr val="white"/>
                </a:solidFill>
                <a:latin typeface="Rockwell Condensed" panose="02060603050405020104" pitchFamily="18" charset="0"/>
              </a:rPr>
              <a:t>kompetenz</a:t>
            </a:r>
            <a:endParaRPr lang="de-DE" sz="2400">
              <a:solidFill>
                <a:prstClr val="white"/>
              </a:solidFill>
              <a:latin typeface="Rockwell Condensed" panose="02060603050405020104" pitchFamily="18" charset="0"/>
            </a:endParaRPr>
          </a:p>
        </p:txBody>
      </p:sp>
      <p:pic>
        <p:nvPicPr>
          <p:cNvPr id="14" name="Picture 13">
            <a:extLst>
              <a:ext uri="{FF2B5EF4-FFF2-40B4-BE49-F238E27FC236}">
                <a16:creationId xmlns:a16="http://schemas.microsoft.com/office/drawing/2014/main" id="{CBE5C569-97BD-45A4-A5FA-5C64D2E9A3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487" y="4033937"/>
            <a:ext cx="1636643" cy="822475"/>
          </a:xfrm>
          <a:prstGeom prst="rect">
            <a:avLst/>
          </a:prstGeom>
        </p:spPr>
      </p:pic>
      <p:pic>
        <p:nvPicPr>
          <p:cNvPr id="15" name="Picture 14" descr="http://yaacomo.com/c/wp-content/uploads/2014/01/BMWi_Web_de_WBZ_ZIM.gif">
            <a:extLst>
              <a:ext uri="{FF2B5EF4-FFF2-40B4-BE49-F238E27FC236}">
                <a16:creationId xmlns:a16="http://schemas.microsoft.com/office/drawing/2014/main" id="{779DE0C4-CFDD-4B99-9790-757049DDA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0262" y="3703669"/>
            <a:ext cx="1931161" cy="921691"/>
          </a:xfrm>
          <a:prstGeom prst="rect">
            <a:avLst/>
          </a:prstGeom>
          <a:ln>
            <a:solidFill>
              <a:schemeClr val="tx1"/>
            </a:solidFill>
          </a:ln>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F743AA5-435C-422E-AD0F-7D9B110898E4}"/>
              </a:ext>
            </a:extLst>
          </p:cNvPr>
          <p:cNvSpPr/>
          <p:nvPr/>
        </p:nvSpPr>
        <p:spPr>
          <a:xfrm>
            <a:off x="1087076" y="5737060"/>
            <a:ext cx="1944412" cy="801852"/>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2400" err="1">
                <a:latin typeface="Rockwell Condensed" panose="02060603050405020104" pitchFamily="18" charset="0"/>
              </a:rPr>
              <a:t>teamwork</a:t>
            </a:r>
            <a:endParaRPr lang="de-DE" sz="2400">
              <a:latin typeface="Rockwell Condensed" panose="02060603050405020104" pitchFamily="18" charset="0"/>
            </a:endParaRPr>
          </a:p>
        </p:txBody>
      </p:sp>
      <p:pic>
        <p:nvPicPr>
          <p:cNvPr id="19" name="Grafik 3">
            <a:extLst>
              <a:ext uri="{FF2B5EF4-FFF2-40B4-BE49-F238E27FC236}">
                <a16:creationId xmlns:a16="http://schemas.microsoft.com/office/drawing/2014/main" id="{7668DA88-1F3D-4AAD-974A-A83939821D35}"/>
              </a:ext>
            </a:extLst>
          </p:cNvPr>
          <p:cNvPicPr>
            <a:picLocks noChangeAspect="1"/>
          </p:cNvPicPr>
          <p:nvPr/>
        </p:nvPicPr>
        <p:blipFill>
          <a:blip r:embed="rId5"/>
          <a:stretch>
            <a:fillRect/>
          </a:stretch>
        </p:blipFill>
        <p:spPr>
          <a:xfrm>
            <a:off x="8537207" y="5660105"/>
            <a:ext cx="1931161" cy="955761"/>
          </a:xfrm>
          <a:prstGeom prst="rect">
            <a:avLst/>
          </a:prstGeom>
        </p:spPr>
      </p:pic>
      <p:sp>
        <p:nvSpPr>
          <p:cNvPr id="10" name="Rectangle 9">
            <a:extLst>
              <a:ext uri="{FF2B5EF4-FFF2-40B4-BE49-F238E27FC236}">
                <a16:creationId xmlns:a16="http://schemas.microsoft.com/office/drawing/2014/main" id="{8DB3FA28-43EC-47BC-B57E-5648A3625D80}"/>
              </a:ext>
            </a:extLst>
          </p:cNvPr>
          <p:cNvSpPr/>
          <p:nvPr/>
        </p:nvSpPr>
        <p:spPr>
          <a:xfrm>
            <a:off x="230830" y="1082666"/>
            <a:ext cx="10247590" cy="2490425"/>
          </a:xfrm>
          <a:prstGeom prst="rect">
            <a:avLst/>
          </a:prstGeom>
        </p:spPr>
        <p:txBody>
          <a:bodyPr wrap="square">
            <a:spAutoFit/>
          </a:bodyPr>
          <a:lstStyle/>
          <a:p>
            <a:pPr marL="285750" indent="-285750" defTabSz="1219170">
              <a:lnSpc>
                <a:spcPts val="2667"/>
              </a:lnSpc>
              <a:spcBef>
                <a:spcPts val="0"/>
              </a:spcBef>
              <a:buFont typeface="Arial" panose="020B0604020202020204" pitchFamily="34" charset="0"/>
              <a:buChar char="•"/>
              <a:defRPr/>
            </a:pPr>
            <a:r>
              <a:rPr lang="de-DE" dirty="0">
                <a:latin typeface="Segoe UI Semilight" panose="020B0402040204020203" pitchFamily="34" charset="0"/>
                <a:cs typeface="Segoe UI Semilight" panose="020B0402040204020203" pitchFamily="34" charset="0"/>
              </a:rPr>
              <a:t>Spezialisiert auf Cloud-Computing, Software-Engineering und Data Analytics / BI -Technologien</a:t>
            </a:r>
          </a:p>
          <a:p>
            <a:pPr marL="285750" indent="-285750" defTabSz="1219170">
              <a:lnSpc>
                <a:spcPts val="2667"/>
              </a:lnSpc>
              <a:spcBef>
                <a:spcPts val="0"/>
              </a:spcBef>
              <a:buFont typeface="Arial" panose="020B0604020202020204" pitchFamily="34" charset="0"/>
              <a:buChar char="•"/>
              <a:defRPr/>
            </a:pPr>
            <a:r>
              <a:rPr lang="de-DE" dirty="0">
                <a:latin typeface="Segoe UI Semilight" panose="020B0402040204020203" pitchFamily="34" charset="0"/>
                <a:cs typeface="Segoe UI Semilight" panose="020B0402040204020203" pitchFamily="34" charset="0"/>
              </a:rPr>
              <a:t>Ganzheitliches Angebot als Cloud Solution Provider - von der Entwicklung bis zum Betrieb von Cloud-Lösungen</a:t>
            </a:r>
          </a:p>
          <a:p>
            <a:pPr marL="285750" indent="-285750" defTabSz="1219170">
              <a:lnSpc>
                <a:spcPts val="2667"/>
              </a:lnSpc>
              <a:spcBef>
                <a:spcPts val="0"/>
              </a:spcBef>
              <a:buFont typeface="Arial" panose="020B0604020202020204" pitchFamily="34" charset="0"/>
              <a:buChar char="•"/>
              <a:defRPr/>
            </a:pPr>
            <a:r>
              <a:rPr lang="de-DE" dirty="0">
                <a:latin typeface="Segoe UI Semilight" panose="020B0402040204020203" pitchFamily="34" charset="0"/>
                <a:cs typeface="Segoe UI Semilight" panose="020B0402040204020203" pitchFamily="34" charset="0"/>
              </a:rPr>
              <a:t>Gegründet 2012 mit Sitz in Rosenheim, derzeit 17 Mitarbeiter</a:t>
            </a:r>
          </a:p>
          <a:p>
            <a:pPr marL="285750" indent="-285750" defTabSz="1219170">
              <a:lnSpc>
                <a:spcPts val="2667"/>
              </a:lnSpc>
              <a:spcBef>
                <a:spcPts val="0"/>
              </a:spcBef>
              <a:buFont typeface="Arial" panose="020B0604020202020204" pitchFamily="34" charset="0"/>
              <a:buChar char="•"/>
              <a:defRPr/>
            </a:pPr>
            <a:r>
              <a:rPr lang="de-DE" dirty="0">
                <a:latin typeface="Segoe UI Semilight" panose="020B0402040204020203" pitchFamily="34" charset="0"/>
                <a:cs typeface="Segoe UI Semilight" panose="020B0402040204020203" pitchFamily="34" charset="0"/>
              </a:rPr>
              <a:t>Erfahrung aus mehr als 15 Jahren Softwareentwicklung</a:t>
            </a:r>
          </a:p>
          <a:p>
            <a:pPr marL="285750" indent="-285750" defTabSz="1219170">
              <a:lnSpc>
                <a:spcPts val="2667"/>
              </a:lnSpc>
              <a:spcBef>
                <a:spcPts val="0"/>
              </a:spcBef>
              <a:buFont typeface="Arial" panose="020B0604020202020204" pitchFamily="34" charset="0"/>
              <a:buChar char="•"/>
              <a:defRPr/>
            </a:pPr>
            <a:r>
              <a:rPr lang="de-DE" dirty="0">
                <a:latin typeface="Segoe UI Semilight" panose="020B0402040204020203" pitchFamily="34" charset="0"/>
                <a:cs typeface="Segoe UI Semilight" panose="020B0402040204020203" pitchFamily="34" charset="0"/>
              </a:rPr>
              <a:t>Technologie-Fokus: Microsoft Azure Cloud, .NET C#, .NET CORE, REST, Angular, ASP.NET</a:t>
            </a:r>
          </a:p>
          <a:p>
            <a:pPr marL="285750" indent="-285750" defTabSz="1219170">
              <a:lnSpc>
                <a:spcPts val="2667"/>
              </a:lnSpc>
              <a:spcBef>
                <a:spcPts val="0"/>
              </a:spcBef>
              <a:buFont typeface="Arial" panose="020B0604020202020204" pitchFamily="34" charset="0"/>
              <a:buChar char="•"/>
              <a:defRPr/>
            </a:pPr>
            <a:r>
              <a:rPr lang="de-DE" dirty="0">
                <a:latin typeface="Segoe UI Semilight" panose="020B0402040204020203" pitchFamily="34" charset="0"/>
                <a:cs typeface="Segoe UI Semilight" panose="020B0402040204020203" pitchFamily="34" charset="0"/>
              </a:rPr>
              <a:t>Konzeption, Implementierung und Betrieb von SaaS-, Web-, Mobile- und IoT-Anwendungen</a:t>
            </a:r>
          </a:p>
        </p:txBody>
      </p:sp>
      <p:pic>
        <p:nvPicPr>
          <p:cNvPr id="4" name="Picture 3" descr="A close up of a piece of paper&#10;&#10;Description generated with high confidence">
            <a:extLst>
              <a:ext uri="{FF2B5EF4-FFF2-40B4-BE49-F238E27FC236}">
                <a16:creationId xmlns:a16="http://schemas.microsoft.com/office/drawing/2014/main" id="{630F627D-1AF2-4234-A169-DBD20C0C48FB}"/>
              </a:ext>
            </a:extLst>
          </p:cNvPr>
          <p:cNvPicPr>
            <a:picLocks noChangeAspect="1"/>
          </p:cNvPicPr>
          <p:nvPr/>
        </p:nvPicPr>
        <p:blipFill rotWithShape="1">
          <a:blip r:embed="rId6">
            <a:extLst>
              <a:ext uri="{28A0092B-C50C-407E-A947-70E740481C1C}">
                <a14:useLocalDpi xmlns:a14="http://schemas.microsoft.com/office/drawing/2010/main" val="0"/>
              </a:ext>
            </a:extLst>
          </a:blip>
          <a:srcRect l="15551" t="23843" r="51422" b="25758"/>
          <a:stretch/>
        </p:blipFill>
        <p:spPr>
          <a:xfrm>
            <a:off x="75501" y="0"/>
            <a:ext cx="2323751" cy="1173241"/>
          </a:xfrm>
          <a:prstGeom prst="rect">
            <a:avLst/>
          </a:prstGeom>
        </p:spPr>
      </p:pic>
    </p:spTree>
    <p:extLst>
      <p:ext uri="{BB962C8B-B14F-4D97-AF65-F5344CB8AC3E}">
        <p14:creationId xmlns:p14="http://schemas.microsoft.com/office/powerpoint/2010/main" val="1329746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5914F6-F5D9-43B5-8A19-00463180C76E}"/>
              </a:ext>
            </a:extLst>
          </p:cNvPr>
          <p:cNvSpPr>
            <a:spLocks noGrp="1"/>
          </p:cNvSpPr>
          <p:nvPr>
            <p:ph type="title"/>
          </p:nvPr>
        </p:nvSpPr>
        <p:spPr>
          <a:xfrm>
            <a:off x="838200" y="811161"/>
            <a:ext cx="3335594" cy="5403370"/>
          </a:xfrm>
        </p:spPr>
        <p:txBody>
          <a:bodyPr>
            <a:normAutofit/>
          </a:bodyPr>
          <a:lstStyle/>
          <a:p>
            <a:r>
              <a:rPr lang="de-DE" dirty="0">
                <a:solidFill>
                  <a:schemeClr val="bg1"/>
                </a:solidFill>
              </a:rPr>
              <a:t>Infrastructure Monitoring</a:t>
            </a:r>
            <a:br>
              <a:rPr lang="de-DE" dirty="0">
                <a:solidFill>
                  <a:schemeClr val="bg1"/>
                </a:solidFill>
              </a:rPr>
            </a:br>
            <a:r>
              <a:rPr lang="de-DE" dirty="0">
                <a:solidFill>
                  <a:schemeClr val="bg1"/>
                </a:solidFill>
              </a:rPr>
              <a:t>Service</a:t>
            </a:r>
            <a:endParaRPr lang="en-DE" dirty="0">
              <a:solidFill>
                <a:schemeClr val="bg1"/>
              </a:solidFill>
            </a:endParaRPr>
          </a:p>
        </p:txBody>
      </p:sp>
      <p:sp>
        <p:nvSpPr>
          <p:cNvPr id="3" name="Content Placeholder 2">
            <a:extLst>
              <a:ext uri="{FF2B5EF4-FFF2-40B4-BE49-F238E27FC236}">
                <a16:creationId xmlns:a16="http://schemas.microsoft.com/office/drawing/2014/main" id="{EAE38C3B-94AA-462F-A7AD-8EBE53D3D8DD}"/>
              </a:ext>
            </a:extLst>
          </p:cNvPr>
          <p:cNvSpPr>
            <a:spLocks noGrp="1"/>
          </p:cNvSpPr>
          <p:nvPr>
            <p:ph idx="1"/>
          </p:nvPr>
        </p:nvSpPr>
        <p:spPr>
          <a:xfrm>
            <a:off x="-113524" y="1112995"/>
            <a:ext cx="8131731" cy="5272392"/>
          </a:xfrm>
        </p:spPr>
        <p:txBody>
          <a:bodyPr>
            <a:normAutofit/>
          </a:bodyPr>
          <a:lstStyle/>
          <a:p>
            <a:pPr marL="457200" lvl="1" indent="0">
              <a:buNone/>
            </a:pPr>
            <a:endParaRPr lang="de-DE" sz="1700" dirty="0">
              <a:latin typeface="Segoe UI Semilight" panose="020B0402040204020203" pitchFamily="34" charset="0"/>
              <a:cs typeface="Segoe UI Semilight" panose="020B0402040204020203" pitchFamily="34" charset="0"/>
            </a:endParaRPr>
          </a:p>
          <a:p>
            <a:pPr lvl="1"/>
            <a:r>
              <a:rPr lang="de-DE" sz="1700" dirty="0">
                <a:latin typeface="Segoe UI Semilight" panose="020B0402040204020203" pitchFamily="34" charset="0"/>
                <a:cs typeface="Segoe UI Semilight" panose="020B0402040204020203" pitchFamily="34" charset="0"/>
              </a:rPr>
              <a:t>Visualisierung von Komponentenkommunikation (Windows, Linux)</a:t>
            </a:r>
          </a:p>
          <a:p>
            <a:pPr lvl="1"/>
            <a:r>
              <a:rPr lang="de-DE" sz="1700" dirty="0">
                <a:latin typeface="Segoe UI Semilight" panose="020B0402040204020203" pitchFamily="34" charset="0"/>
                <a:cs typeface="Segoe UI Semilight" panose="020B0402040204020203" pitchFamily="34" charset="0"/>
              </a:rPr>
              <a:t>Discovery </a:t>
            </a:r>
            <a:r>
              <a:rPr lang="de-DE" sz="1700" dirty="0">
                <a:latin typeface="Segoe UI Semilight" panose="020B0402040204020203" pitchFamily="34" charset="0"/>
                <a:cs typeface="Segoe UI Semilight" panose="020B0402040204020203" pitchFamily="34" charset="0"/>
                <a:sym typeface="Wingdings" panose="05000000000000000000" pitchFamily="2" charset="2"/>
              </a:rPr>
              <a:t> Dependencies, Failed/Suprised Connections..</a:t>
            </a:r>
          </a:p>
          <a:p>
            <a:pPr lvl="1"/>
            <a:r>
              <a:rPr lang="de-DE" sz="1700" dirty="0">
                <a:latin typeface="Segoe UI Semilight" panose="020B0402040204020203" pitchFamily="34" charset="0"/>
                <a:cs typeface="Segoe UI Semilight" panose="020B0402040204020203" pitchFamily="34" charset="0"/>
                <a:sym typeface="Wingdings" panose="05000000000000000000" pitchFamily="2" charset="2"/>
              </a:rPr>
              <a:t>Incident Management  Miskonfigurationen, Verbindungswege..</a:t>
            </a:r>
            <a:endParaRPr lang="de-DE" sz="1700" dirty="0">
              <a:latin typeface="Segoe UI Semilight" panose="020B0402040204020203" pitchFamily="34" charset="0"/>
              <a:cs typeface="Segoe UI Semilight" panose="020B0402040204020203" pitchFamily="34" charset="0"/>
            </a:endParaRPr>
          </a:p>
          <a:p>
            <a:pPr lvl="1"/>
            <a:r>
              <a:rPr lang="de-DE" sz="1700" dirty="0">
                <a:latin typeface="Segoe UI Semilight" panose="020B0402040204020203" pitchFamily="34" charset="0"/>
                <a:cs typeface="Segoe UI Semilight" panose="020B0402040204020203" pitchFamily="34" charset="0"/>
              </a:rPr>
              <a:t>Marketplace (Management Solution)</a:t>
            </a:r>
            <a:endParaRPr lang="de-DE" sz="1600" dirty="0">
              <a:latin typeface="Segoe UI Semilight" panose="020B0402040204020203" pitchFamily="34" charset="0"/>
              <a:cs typeface="Segoe UI Semilight" panose="020B0402040204020203" pitchFamily="34" charset="0"/>
            </a:endParaRPr>
          </a:p>
          <a:p>
            <a:pPr lvl="1"/>
            <a:endParaRPr lang="de-DE" sz="1700" dirty="0">
              <a:latin typeface="Segoe UI Semilight" panose="020B0402040204020203" pitchFamily="34" charset="0"/>
              <a:cs typeface="Segoe UI Semilight" panose="020B0402040204020203" pitchFamily="34" charset="0"/>
            </a:endParaRPr>
          </a:p>
          <a:p>
            <a:pPr lvl="1"/>
            <a:endParaRPr lang="de-DE" sz="1600" dirty="0">
              <a:latin typeface="Segoe UI Semilight" panose="020B0402040204020203" pitchFamily="34" charset="0"/>
              <a:cs typeface="Segoe UI Semilight" panose="020B0402040204020203" pitchFamily="34" charset="0"/>
            </a:endParaRPr>
          </a:p>
          <a:p>
            <a:pPr lvl="1"/>
            <a:endParaRPr lang="de-DE" sz="1600" dirty="0">
              <a:latin typeface="Segoe UI Semilight" panose="020B0402040204020203" pitchFamily="34" charset="0"/>
              <a:cs typeface="Segoe UI Semilight" panose="020B0402040204020203" pitchFamily="34" charset="0"/>
            </a:endParaRPr>
          </a:p>
          <a:p>
            <a:pPr marL="457200" lvl="1" indent="0">
              <a:buNone/>
            </a:pPr>
            <a:endParaRPr lang="de-DE" sz="1600" dirty="0">
              <a:latin typeface="Segoe UI Semilight" panose="020B0402040204020203" pitchFamily="34" charset="0"/>
              <a:cs typeface="Segoe UI Semilight" panose="020B0402040204020203" pitchFamily="34" charset="0"/>
            </a:endParaRPr>
          </a:p>
          <a:p>
            <a:pPr lvl="1"/>
            <a:endParaRPr lang="de-DE" dirty="0">
              <a:latin typeface="Segoe UI Semilight" panose="020B0402040204020203" pitchFamily="34" charset="0"/>
              <a:cs typeface="Segoe UI Semilight" panose="020B0402040204020203" pitchFamily="34" charset="0"/>
            </a:endParaRPr>
          </a:p>
          <a:p>
            <a:endParaRPr lang="de-DE" dirty="0">
              <a:latin typeface="Segoe UI Semilight" panose="020B0402040204020203" pitchFamily="34" charset="0"/>
              <a:cs typeface="Segoe UI Semilight" panose="020B0402040204020203" pitchFamily="34" charset="0"/>
            </a:endParaRPr>
          </a:p>
          <a:p>
            <a:pPr marL="0" indent="0">
              <a:buNone/>
            </a:pPr>
            <a:endParaRPr lang="de-DE" sz="2000" dirty="0">
              <a:latin typeface="Segoe UI Semilight" panose="020B0402040204020203" pitchFamily="34" charset="0"/>
              <a:cs typeface="Segoe UI Semilight" panose="020B0402040204020203" pitchFamily="34" charset="0"/>
            </a:endParaRPr>
          </a:p>
          <a:p>
            <a:endParaRPr lang="de-DE" sz="2000" dirty="0">
              <a:latin typeface="Segoe UI Semilight" panose="020B0402040204020203" pitchFamily="34" charset="0"/>
              <a:cs typeface="Segoe UI Semilight" panose="020B0402040204020203" pitchFamily="34" charset="0"/>
            </a:endParaRPr>
          </a:p>
          <a:p>
            <a:endParaRPr lang="de-DE" sz="2000" dirty="0">
              <a:latin typeface="Segoe UI Semilight" panose="020B0402040204020203" pitchFamily="34" charset="0"/>
              <a:cs typeface="Segoe UI Semilight" panose="020B0402040204020203" pitchFamily="34" charset="0"/>
            </a:endParaRPr>
          </a:p>
          <a:p>
            <a:endParaRPr lang="en-DE" dirty="0">
              <a:latin typeface="Segoe UI Semilight" panose="020B0402040204020203" pitchFamily="34" charset="0"/>
              <a:cs typeface="Segoe UI Semilight" panose="020B0402040204020203" pitchFamily="34" charset="0"/>
            </a:endParaRPr>
          </a:p>
        </p:txBody>
      </p:sp>
      <p:pic>
        <p:nvPicPr>
          <p:cNvPr id="1026" name="Picture 2" descr="Service Map overview">
            <a:extLst>
              <a:ext uri="{FF2B5EF4-FFF2-40B4-BE49-F238E27FC236}">
                <a16:creationId xmlns:a16="http://schemas.microsoft.com/office/drawing/2014/main" id="{C5246122-59D3-4685-93B6-899F76FB9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291" y="2676115"/>
            <a:ext cx="7299833" cy="401110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571D78E9-E694-4E44-A01A-7792A51E9005}"/>
              </a:ext>
            </a:extLst>
          </p:cNvPr>
          <p:cNvSpPr txBox="1">
            <a:spLocks/>
          </p:cNvSpPr>
          <p:nvPr/>
        </p:nvSpPr>
        <p:spPr>
          <a:xfrm>
            <a:off x="451834" y="263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latin typeface="Segoe UI Semilight" panose="020B0402040204020203" pitchFamily="34" charset="0"/>
                <a:cs typeface="Segoe UI Semilight" panose="020B0402040204020203" pitchFamily="34" charset="0"/>
              </a:rPr>
              <a:t>Service </a:t>
            </a:r>
            <a:r>
              <a:rPr lang="de-DE" dirty="0" err="1">
                <a:latin typeface="Segoe UI Semilight" panose="020B0402040204020203" pitchFamily="34" charset="0"/>
                <a:cs typeface="Segoe UI Semilight" panose="020B0402040204020203" pitchFamily="34" charset="0"/>
              </a:rPr>
              <a:t>Map</a:t>
            </a:r>
            <a:endParaRPr lang="en-DE"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45667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3697674-7DCC-4A37-98C9-85C57E9E7325}"/>
              </a:ext>
            </a:extLst>
          </p:cNvPr>
          <p:cNvSpPr>
            <a:spLocks noGrp="1"/>
          </p:cNvSpPr>
          <p:nvPr>
            <p:ph type="title"/>
          </p:nvPr>
        </p:nvSpPr>
        <p:spPr>
          <a:xfrm>
            <a:off x="240146" y="2763145"/>
            <a:ext cx="3745861" cy="1325563"/>
          </a:xfrm>
        </p:spPr>
        <p:txBody>
          <a:bodyPr>
            <a:normAutofit/>
          </a:bodyPr>
          <a:lstStyle/>
          <a:p>
            <a:r>
              <a:rPr lang="en-US" sz="3200" b="1" dirty="0">
                <a:latin typeface="Segoe UI Semilight" panose="020B0402040204020203" pitchFamily="34" charset="0"/>
                <a:cs typeface="Segoe UI Semilight" panose="020B0402040204020203" pitchFamily="34" charset="0"/>
              </a:rPr>
              <a:t>Azure Log Analytic</a:t>
            </a:r>
          </a:p>
        </p:txBody>
      </p:sp>
      <p:pic>
        <p:nvPicPr>
          <p:cNvPr id="6" name="Picture 4" descr="A screenshot of a cell phone&#10;&#10;Description generated with very high confidence">
            <a:extLst>
              <a:ext uri="{FF2B5EF4-FFF2-40B4-BE49-F238E27FC236}">
                <a16:creationId xmlns:a16="http://schemas.microsoft.com/office/drawing/2014/main" id="{C2B63C6D-3C48-4D0B-9D20-CCECAED7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076" y="97631"/>
            <a:ext cx="6686240" cy="6190573"/>
          </a:xfrm>
          <a:prstGeom prst="rect">
            <a:avLst/>
          </a:prstGeom>
        </p:spPr>
      </p:pic>
    </p:spTree>
    <p:extLst>
      <p:ext uri="{BB962C8B-B14F-4D97-AF65-F5344CB8AC3E}">
        <p14:creationId xmlns:p14="http://schemas.microsoft.com/office/powerpoint/2010/main" val="4252252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7E81C90-4CB0-40F4-B256-2CB86912A0DC}"/>
              </a:ext>
            </a:extLst>
          </p:cNvPr>
          <p:cNvSpPr txBox="1">
            <a:spLocks/>
          </p:cNvSpPr>
          <p:nvPr/>
        </p:nvSpPr>
        <p:spPr>
          <a:xfrm>
            <a:off x="270066" y="296897"/>
            <a:ext cx="11434626" cy="7014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dirty="0">
                <a:latin typeface="Segoe UI Semilight" panose="020B0402040204020203" pitchFamily="34" charset="0"/>
                <a:cs typeface="Segoe UI Semilight" panose="020B0402040204020203" pitchFamily="34" charset="0"/>
              </a:rPr>
              <a:t>Log Analytic &amp; Operation Management Suite (OMS)</a:t>
            </a:r>
          </a:p>
        </p:txBody>
      </p:sp>
      <p:pic>
        <p:nvPicPr>
          <p:cNvPr id="1028" name="Picture 4" descr="Bildergebnis fÃ¼r log analytic azure">
            <a:extLst>
              <a:ext uri="{FF2B5EF4-FFF2-40B4-BE49-F238E27FC236}">
                <a16:creationId xmlns:a16="http://schemas.microsoft.com/office/drawing/2014/main" id="{9B1159FC-B064-44EF-BEE8-A828CE1CE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1223" y="2987281"/>
            <a:ext cx="7693469" cy="3644655"/>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3CE613D4-BCBA-4768-95FB-F2D9158068D1}"/>
              </a:ext>
            </a:extLst>
          </p:cNvPr>
          <p:cNvSpPr/>
          <p:nvPr/>
        </p:nvSpPr>
        <p:spPr>
          <a:xfrm>
            <a:off x="336997" y="1272589"/>
            <a:ext cx="6096000" cy="2554545"/>
          </a:xfrm>
          <a:prstGeom prst="rect">
            <a:avLst/>
          </a:prstGeom>
        </p:spPr>
        <p:txBody>
          <a:bodyPr>
            <a:spAutoFit/>
          </a:bodyPr>
          <a:lstStyle/>
          <a:p>
            <a:pPr marL="285750" indent="-285750">
              <a:buFont typeface="Arial" panose="020B0604020202020204" pitchFamily="34" charset="0"/>
              <a:buChar char="•"/>
            </a:pPr>
            <a:r>
              <a:rPr lang="en-US" sz="1600" dirty="0" err="1">
                <a:latin typeface="Segoe UI Semilight" panose="020B0402040204020203" pitchFamily="34" charset="0"/>
                <a:cs typeface="Segoe UI Semilight" panose="020B0402040204020203" pitchFamily="34" charset="0"/>
              </a:rPr>
              <a:t>Logauswertung</a:t>
            </a:r>
            <a:r>
              <a:rPr lang="en-US" sz="1600" dirty="0">
                <a:latin typeface="Segoe UI Semilight" panose="020B0402040204020203" pitchFamily="34" charset="0"/>
                <a:cs typeface="Segoe UI Semilight" panose="020B0402040204020203" pitchFamily="34" charset="0"/>
              </a:rPr>
              <a:t> </a:t>
            </a:r>
            <a:r>
              <a:rPr lang="en-US" sz="1600" dirty="0" err="1">
                <a:latin typeface="Segoe UI Semilight" panose="020B0402040204020203" pitchFamily="34" charset="0"/>
                <a:cs typeface="Segoe UI Semilight" panose="020B0402040204020203" pitchFamily="34" charset="0"/>
              </a:rPr>
              <a:t>vieler</a:t>
            </a:r>
            <a:r>
              <a:rPr lang="en-US" sz="1600" dirty="0">
                <a:latin typeface="Segoe UI Semilight" panose="020B0402040204020203" pitchFamily="34" charset="0"/>
                <a:cs typeface="Segoe UI Semilight" panose="020B0402040204020203" pitchFamily="34" charset="0"/>
              </a:rPr>
              <a:t> Service</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Kusto Query Language</a:t>
            </a:r>
          </a:p>
          <a:p>
            <a:pPr marL="285750" indent="-285750">
              <a:buFont typeface="Arial" panose="020B0604020202020204" pitchFamily="34" charset="0"/>
              <a:buChar char="•"/>
            </a:pPr>
            <a:r>
              <a:rPr lang="de-DE" sz="1600" dirty="0">
                <a:latin typeface="Segoe UI Semilight" panose="020B0402040204020203" pitchFamily="34" charset="0"/>
                <a:cs typeface="Segoe UI Semilight" panose="020B0402040204020203" pitchFamily="34" charset="0"/>
              </a:rPr>
              <a:t>Sammelt Daten in zentralem Repository</a:t>
            </a:r>
          </a:p>
          <a:p>
            <a:pPr marL="285750" indent="-285750">
              <a:buFont typeface="Arial" panose="020B0604020202020204" pitchFamily="34" charset="0"/>
              <a:buChar char="•"/>
            </a:pPr>
            <a:r>
              <a:rPr lang="de-DE" sz="1600" dirty="0">
                <a:latin typeface="Segoe UI Semilight" panose="020B0402040204020203" pitchFamily="34" charset="0"/>
                <a:cs typeface="Segoe UI Semilight" panose="020B0402040204020203" pitchFamily="34" charset="0"/>
              </a:rPr>
              <a:t>Events, Performance Data, Custom Data</a:t>
            </a:r>
          </a:p>
          <a:p>
            <a:pPr marL="742950" lvl="1" indent="-285750">
              <a:buFont typeface="Arial" panose="020B0604020202020204" pitchFamily="34" charset="0"/>
              <a:buChar char="•"/>
            </a:pPr>
            <a:r>
              <a:rPr lang="de-DE" sz="1600" dirty="0">
                <a:latin typeface="Segoe UI Semilight" panose="020B0402040204020203" pitchFamily="34" charset="0"/>
                <a:cs typeface="Segoe UI Semilight" panose="020B0402040204020203" pitchFamily="34" charset="0"/>
              </a:rPr>
              <a:t>Durch API bereitgestellt</a:t>
            </a:r>
          </a:p>
          <a:p>
            <a:pPr marL="742950" lvl="1" indent="-285750">
              <a:buFont typeface="Arial" panose="020B0604020202020204" pitchFamily="34" charset="0"/>
              <a:buChar char="•"/>
            </a:pPr>
            <a:r>
              <a:rPr lang="de-DE" sz="1600" dirty="0">
                <a:latin typeface="Segoe UI Semilight" panose="020B0402040204020203" pitchFamily="34" charset="0"/>
                <a:cs typeface="Segoe UI Semilight" panose="020B0402040204020203" pitchFamily="34" charset="0"/>
              </a:rPr>
              <a:t>Azure Dienste, HW und VM</a:t>
            </a:r>
          </a:p>
          <a:p>
            <a:pPr marL="285750" indent="-285750">
              <a:buFont typeface="Arial" panose="020B0604020202020204" pitchFamily="34" charset="0"/>
              <a:buChar char="•"/>
            </a:pPr>
            <a:r>
              <a:rPr lang="de-DE" sz="1600" dirty="0">
                <a:latin typeface="Segoe UI Semilight" panose="020B0402040204020203" pitchFamily="34" charset="0"/>
                <a:cs typeface="Segoe UI Semilight" panose="020B0402040204020203" pitchFamily="34" charset="0"/>
              </a:rPr>
              <a:t>Collection und Action separiert</a:t>
            </a:r>
          </a:p>
          <a:p>
            <a:pPr marL="285750" indent="-285750">
              <a:buFont typeface="Arial" panose="020B0604020202020204" pitchFamily="34" charset="0"/>
              <a:buChar char="•"/>
            </a:pPr>
            <a:r>
              <a:rPr lang="de-DE" sz="1600" dirty="0" err="1">
                <a:latin typeface="Segoe UI Semilight" panose="020B0402040204020203" pitchFamily="34" charset="0"/>
                <a:cs typeface="Segoe UI Semilight" panose="020B0402040204020203" pitchFamily="34" charset="0"/>
              </a:rPr>
              <a:t>Alerts</a:t>
            </a:r>
            <a:r>
              <a:rPr lang="de-DE" sz="1600" dirty="0">
                <a:latin typeface="Segoe UI Semilight" panose="020B0402040204020203" pitchFamily="34" charset="0"/>
                <a:cs typeface="Segoe UI Semilight" panose="020B0402040204020203" pitchFamily="34" charset="0"/>
              </a:rPr>
              <a:t> (Email, </a:t>
            </a:r>
            <a:r>
              <a:rPr lang="de-DE" sz="1600" dirty="0" err="1">
                <a:latin typeface="Segoe UI Semilight" panose="020B0402040204020203" pitchFamily="34" charset="0"/>
                <a:cs typeface="Segoe UI Semilight" panose="020B0402040204020203" pitchFamily="34" charset="0"/>
              </a:rPr>
              <a:t>Runbook</a:t>
            </a:r>
            <a:r>
              <a:rPr lang="de-DE" sz="1600" dirty="0">
                <a:latin typeface="Segoe UI Semilight" panose="020B0402040204020203" pitchFamily="34" charset="0"/>
                <a:cs typeface="Segoe UI Semilight" panose="020B0402040204020203" pitchFamily="34" charset="0"/>
              </a:rPr>
              <a:t>, </a:t>
            </a:r>
            <a:r>
              <a:rPr lang="de-DE" sz="1600" dirty="0" err="1">
                <a:latin typeface="Segoe UI Semilight" panose="020B0402040204020203" pitchFamily="34" charset="0"/>
                <a:cs typeface="Segoe UI Semilight" panose="020B0402040204020203" pitchFamily="34" charset="0"/>
              </a:rPr>
              <a:t>Webhook</a:t>
            </a:r>
            <a:r>
              <a:rPr lang="de-DE" sz="1600"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de-DE" sz="1600" dirty="0">
                <a:latin typeface="Segoe UI Semilight" panose="020B0402040204020203" pitchFamily="34" charset="0"/>
                <a:cs typeface="Segoe UI Semilight" panose="020B0402040204020203" pitchFamily="34" charset="0"/>
              </a:rPr>
              <a:t>Benutzerdefinierte Views / Dashboard</a:t>
            </a:r>
          </a:p>
          <a:p>
            <a:pPr marL="285750" indent="-285750">
              <a:buFont typeface="Arial" panose="020B0604020202020204" pitchFamily="34" charset="0"/>
              <a:buChar char="•"/>
            </a:pPr>
            <a:r>
              <a:rPr lang="de-DE" sz="1600" dirty="0">
                <a:latin typeface="Segoe UI Semilight" panose="020B0402040204020203" pitchFamily="34" charset="0"/>
                <a:cs typeface="Segoe UI Semilight" panose="020B0402040204020203" pitchFamily="34" charset="0"/>
              </a:rPr>
              <a:t>„Nicht Echtzeit“</a:t>
            </a:r>
          </a:p>
        </p:txBody>
      </p:sp>
    </p:spTree>
    <p:extLst>
      <p:ext uri="{BB962C8B-B14F-4D97-AF65-F5344CB8AC3E}">
        <p14:creationId xmlns:p14="http://schemas.microsoft.com/office/powerpoint/2010/main" val="25328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118DA11-8146-4D3A-9346-F47AC33E091E}"/>
              </a:ext>
            </a:extLst>
          </p:cNvPr>
          <p:cNvSpPr/>
          <p:nvPr/>
        </p:nvSpPr>
        <p:spPr>
          <a:xfrm>
            <a:off x="451834" y="1589480"/>
            <a:ext cx="6096000" cy="2693045"/>
          </a:xfrm>
          <a:prstGeom prst="rect">
            <a:avLst/>
          </a:prstGeom>
        </p:spPr>
        <p:txBody>
          <a:bodyPr>
            <a:spAutoFit/>
          </a:bodyPr>
          <a:lstStyle/>
          <a:p>
            <a:r>
              <a:rPr lang="de-DE" sz="2000" dirty="0">
                <a:latin typeface="Segoe UI Semilight" panose="020B0402040204020203" pitchFamily="34" charset="0"/>
                <a:cs typeface="Segoe UI Semilight" panose="020B0402040204020203" pitchFamily="34" charset="0"/>
              </a:rPr>
              <a:t>Service Health</a:t>
            </a:r>
          </a:p>
          <a:p>
            <a:pPr marL="742950" lvl="1" indent="-285750">
              <a:buFont typeface="Arial" panose="020B0604020202020204" pitchFamily="34" charset="0"/>
              <a:buChar char="•"/>
            </a:pPr>
            <a:r>
              <a:rPr lang="de-DE" sz="1600" dirty="0">
                <a:latin typeface="Segoe UI Semilight" panose="020B0402040204020203" pitchFamily="34" charset="0"/>
                <a:cs typeface="Segoe UI Semilight" panose="020B0402040204020203" pitchFamily="34" charset="0"/>
              </a:rPr>
              <a:t>Azure Status: Prüft Integrität von Azure Diensten </a:t>
            </a:r>
          </a:p>
          <a:p>
            <a:pPr marL="742950" lvl="1" indent="-285750">
              <a:buFont typeface="Arial" panose="020B0604020202020204" pitchFamily="34" charset="0"/>
              <a:buChar char="•"/>
            </a:pPr>
            <a:r>
              <a:rPr lang="de-DE" sz="1600" dirty="0">
                <a:latin typeface="Segoe UI Semilight" panose="020B0402040204020203" pitchFamily="34" charset="0"/>
                <a:cs typeface="Segoe UI Semilight" panose="020B0402040204020203" pitchFamily="34" charset="0"/>
              </a:rPr>
              <a:t>Ressource Health: Prüft Integrität von Ressourcen </a:t>
            </a:r>
          </a:p>
          <a:p>
            <a:pPr marL="742950" lvl="1" indent="-285750">
              <a:buFont typeface="Arial" panose="020B0604020202020204" pitchFamily="34" charset="0"/>
              <a:buChar char="•"/>
            </a:pPr>
            <a:r>
              <a:rPr lang="de-DE" sz="1600" dirty="0">
                <a:latin typeface="Segoe UI Semilight" panose="020B0402040204020203" pitchFamily="34" charset="0"/>
                <a:cs typeface="Segoe UI Semilight" panose="020B0402040204020203" pitchFamily="34" charset="0"/>
              </a:rPr>
              <a:t>Service Health: Personalisierte Ansicht von Azure Diensten</a:t>
            </a:r>
          </a:p>
          <a:p>
            <a:pPr marL="285750" indent="-285750">
              <a:buFont typeface="Arial" panose="020B0604020202020204" pitchFamily="34" charset="0"/>
              <a:buChar char="•"/>
            </a:pPr>
            <a:endParaRPr lang="de-DE" sz="1600" dirty="0">
              <a:latin typeface="Segoe UI Semilight" panose="020B0402040204020203" pitchFamily="34" charset="0"/>
              <a:cs typeface="Segoe UI Semilight" panose="020B0402040204020203" pitchFamily="34" charset="0"/>
            </a:endParaRPr>
          </a:p>
          <a:p>
            <a:r>
              <a:rPr lang="de-DE" sz="2000" dirty="0">
                <a:latin typeface="Segoe UI Semilight" panose="020B0402040204020203" pitchFamily="34" charset="0"/>
                <a:cs typeface="Segoe UI Semilight" panose="020B0402040204020203" pitchFamily="34" charset="0"/>
              </a:rPr>
              <a:t>Azure Monitor</a:t>
            </a:r>
          </a:p>
          <a:p>
            <a:pPr marL="742950" lvl="1" indent="-285750">
              <a:buFont typeface="Arial" panose="020B0604020202020204" pitchFamily="34" charset="0"/>
              <a:buChar char="•"/>
            </a:pPr>
            <a:r>
              <a:rPr lang="de-DE" sz="1500" dirty="0">
                <a:latin typeface="Segoe UI Semilight" panose="020B0402040204020203" pitchFamily="34" charset="0"/>
                <a:cs typeface="Segoe UI Semilight" panose="020B0402040204020203" pitchFamily="34" charset="0"/>
              </a:rPr>
              <a:t>Liefert Infrastrukturmetriken und Protokolle von Azure Diensten</a:t>
            </a:r>
          </a:p>
          <a:p>
            <a:pPr marL="742950" lvl="1" indent="-285750">
              <a:buFont typeface="Arial" panose="020B0604020202020204" pitchFamily="34" charset="0"/>
              <a:buChar char="•"/>
            </a:pPr>
            <a:r>
              <a:rPr lang="de-DE" sz="1500" dirty="0">
                <a:latin typeface="Segoe UI Semilight" panose="020B0402040204020203" pitchFamily="34" charset="0"/>
                <a:cs typeface="Segoe UI Semilight" panose="020B0402040204020203" pitchFamily="34" charset="0"/>
              </a:rPr>
              <a:t>Bietet übersichtliche Auflistung</a:t>
            </a:r>
          </a:p>
          <a:p>
            <a:pPr marL="742950" lvl="1" indent="-285750">
              <a:buFont typeface="Arial" panose="020B0604020202020204" pitchFamily="34" charset="0"/>
              <a:buChar char="•"/>
            </a:pPr>
            <a:endParaRPr lang="de-DE" sz="2000" dirty="0">
              <a:latin typeface="Segoe UI Semilight" panose="020B0402040204020203" pitchFamily="34" charset="0"/>
              <a:cs typeface="Segoe UI Semilight" panose="020B0402040204020203" pitchFamily="34" charset="0"/>
            </a:endParaRPr>
          </a:p>
        </p:txBody>
      </p:sp>
      <p:pic>
        <p:nvPicPr>
          <p:cNvPr id="8" name="Grafik 7">
            <a:extLst>
              <a:ext uri="{FF2B5EF4-FFF2-40B4-BE49-F238E27FC236}">
                <a16:creationId xmlns:a16="http://schemas.microsoft.com/office/drawing/2014/main" id="{DC49632C-013C-4D63-B743-7CE8451A8BC9}"/>
              </a:ext>
            </a:extLst>
          </p:cNvPr>
          <p:cNvPicPr>
            <a:picLocks noChangeAspect="1"/>
          </p:cNvPicPr>
          <p:nvPr/>
        </p:nvPicPr>
        <p:blipFill>
          <a:blip r:embed="rId3"/>
          <a:stretch>
            <a:fillRect/>
          </a:stretch>
        </p:blipFill>
        <p:spPr>
          <a:xfrm>
            <a:off x="6327820" y="2137460"/>
            <a:ext cx="5268438" cy="4554279"/>
          </a:xfrm>
          <a:prstGeom prst="rect">
            <a:avLst/>
          </a:prstGeom>
        </p:spPr>
      </p:pic>
      <p:sp>
        <p:nvSpPr>
          <p:cNvPr id="11" name="Title 1">
            <a:extLst>
              <a:ext uri="{FF2B5EF4-FFF2-40B4-BE49-F238E27FC236}">
                <a16:creationId xmlns:a16="http://schemas.microsoft.com/office/drawing/2014/main" id="{E1D520AF-36A7-4B20-BD7E-4AC319AFB877}"/>
              </a:ext>
            </a:extLst>
          </p:cNvPr>
          <p:cNvSpPr txBox="1">
            <a:spLocks/>
          </p:cNvSpPr>
          <p:nvPr/>
        </p:nvSpPr>
        <p:spPr>
          <a:xfrm>
            <a:off x="451834" y="263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latin typeface="Segoe UI Semilight" panose="020B0402040204020203" pitchFamily="34" charset="0"/>
                <a:cs typeface="Segoe UI Semilight" panose="020B0402040204020203" pitchFamily="34" charset="0"/>
              </a:rPr>
              <a:t>Azure Monitor &amp; Service Health</a:t>
            </a:r>
            <a:endParaRPr lang="en-DE"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878186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73697674-7DCC-4A37-98C9-85C57E9E7325}"/>
              </a:ext>
            </a:extLst>
          </p:cNvPr>
          <p:cNvSpPr>
            <a:spLocks noGrp="1"/>
          </p:cNvSpPr>
          <p:nvPr>
            <p:ph type="title"/>
          </p:nvPr>
        </p:nvSpPr>
        <p:spPr>
          <a:xfrm>
            <a:off x="912765" y="805710"/>
            <a:ext cx="8721485" cy="1325563"/>
          </a:xfrm>
        </p:spPr>
        <p:txBody>
          <a:bodyPr>
            <a:normAutofit fontScale="90000"/>
          </a:bodyPr>
          <a:lstStyle/>
          <a:p>
            <a:r>
              <a:rPr lang="en-US" sz="3200" b="1" dirty="0">
                <a:latin typeface="Segoe UI Semilight" panose="020B0402040204020203" pitchFamily="34" charset="0"/>
                <a:cs typeface="Segoe UI Semilight" panose="020B0402040204020203" pitchFamily="34" charset="0"/>
              </a:rPr>
              <a:t>Portal Demo Kusto:</a:t>
            </a:r>
            <a:br>
              <a:rPr lang="en-US" sz="3200" b="1" dirty="0">
                <a:latin typeface="Segoe UI Semilight" panose="020B0402040204020203" pitchFamily="34" charset="0"/>
                <a:cs typeface="Segoe UI Semilight" panose="020B0402040204020203" pitchFamily="34" charset="0"/>
              </a:rPr>
            </a:br>
            <a:r>
              <a:rPr lang="en-DE" sz="3200" dirty="0">
                <a:latin typeface="Segoe UI Semilight" panose="020B0402040204020203" pitchFamily="34" charset="0"/>
                <a:cs typeface="Segoe UI Semilight" panose="020B0402040204020203" pitchFamily="34" charset="0"/>
              </a:rPr>
              <a:t>https://portal.loganalytics.io/demo#/discover/home</a:t>
            </a:r>
            <a:endParaRPr lang="en-US" sz="3200" b="1" dirty="0">
              <a:latin typeface="Segoe UI Semilight" panose="020B0402040204020203" pitchFamily="34" charset="0"/>
              <a:cs typeface="Segoe UI Semilight" panose="020B0402040204020203" pitchFamily="34" charset="0"/>
            </a:endParaRPr>
          </a:p>
        </p:txBody>
      </p:sp>
      <p:sp>
        <p:nvSpPr>
          <p:cNvPr id="8" name="Title 2">
            <a:extLst>
              <a:ext uri="{FF2B5EF4-FFF2-40B4-BE49-F238E27FC236}">
                <a16:creationId xmlns:a16="http://schemas.microsoft.com/office/drawing/2014/main" id="{C4DD44DD-7EBB-43AB-95E9-6DC0B64A1752}"/>
              </a:ext>
            </a:extLst>
          </p:cNvPr>
          <p:cNvSpPr txBox="1">
            <a:spLocks/>
          </p:cNvSpPr>
          <p:nvPr/>
        </p:nvSpPr>
        <p:spPr>
          <a:xfrm>
            <a:off x="1246762" y="2597126"/>
            <a:ext cx="8721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11" name="Title 2">
            <a:extLst>
              <a:ext uri="{FF2B5EF4-FFF2-40B4-BE49-F238E27FC236}">
                <a16:creationId xmlns:a16="http://schemas.microsoft.com/office/drawing/2014/main" id="{0B2C26B9-9259-4808-BDBA-B2A11CA5E940}"/>
              </a:ext>
            </a:extLst>
          </p:cNvPr>
          <p:cNvSpPr txBox="1">
            <a:spLocks/>
          </p:cNvSpPr>
          <p:nvPr/>
        </p:nvSpPr>
        <p:spPr>
          <a:xfrm>
            <a:off x="1246761" y="3616706"/>
            <a:ext cx="8721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dirty="0"/>
          </a:p>
        </p:txBody>
      </p:sp>
      <p:sp>
        <p:nvSpPr>
          <p:cNvPr id="12" name="Title 2">
            <a:extLst>
              <a:ext uri="{FF2B5EF4-FFF2-40B4-BE49-F238E27FC236}">
                <a16:creationId xmlns:a16="http://schemas.microsoft.com/office/drawing/2014/main" id="{D8DD835E-B633-4108-9CC0-1BD8AD317954}"/>
              </a:ext>
            </a:extLst>
          </p:cNvPr>
          <p:cNvSpPr txBox="1">
            <a:spLocks/>
          </p:cNvSpPr>
          <p:nvPr/>
        </p:nvSpPr>
        <p:spPr>
          <a:xfrm>
            <a:off x="912764" y="3287807"/>
            <a:ext cx="8721485" cy="2542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Segoe UI Semilight" panose="020B0402040204020203" pitchFamily="34" charset="0"/>
                <a:cs typeface="Segoe UI Semilight" panose="020B0402040204020203" pitchFamily="34" charset="0"/>
              </a:rPr>
              <a:t>Portal Demo:</a:t>
            </a:r>
          </a:p>
          <a:p>
            <a:r>
              <a:rPr lang="en-US" sz="3200" dirty="0">
                <a:latin typeface="Segoe UI Semilight" panose="020B0402040204020203" pitchFamily="34" charset="0"/>
                <a:cs typeface="Segoe UI Semilight" panose="020B0402040204020203" pitchFamily="34" charset="0"/>
              </a:rPr>
              <a:t>Azure Monitor</a:t>
            </a:r>
            <a:br>
              <a:rPr lang="en-US" sz="3200" b="1" dirty="0">
                <a:latin typeface="Segoe UI Semilight" panose="020B0402040204020203" pitchFamily="34" charset="0"/>
                <a:cs typeface="Segoe UI Semilight" panose="020B0402040204020203" pitchFamily="34" charset="0"/>
              </a:rPr>
            </a:br>
            <a:r>
              <a:rPr lang="en-US" sz="3200" dirty="0">
                <a:latin typeface="Segoe UI Semilight" panose="020B0402040204020203" pitchFamily="34" charset="0"/>
                <a:cs typeface="Segoe UI Semilight" panose="020B0402040204020203" pitchFamily="34" charset="0"/>
              </a:rPr>
              <a:t>Cost Monitor</a:t>
            </a:r>
          </a:p>
          <a:p>
            <a:r>
              <a:rPr lang="de-DE" sz="3200" dirty="0">
                <a:latin typeface="Segoe UI Semilight" panose="020B0402040204020203" pitchFamily="34" charset="0"/>
                <a:cs typeface="Segoe UI Semilight" panose="020B0402040204020203" pitchFamily="34" charset="0"/>
              </a:rPr>
              <a:t>Create and Connect Services</a:t>
            </a:r>
          </a:p>
          <a:p>
            <a:r>
              <a:rPr lang="de-DE" sz="3200" dirty="0">
                <a:latin typeface="Segoe UI Semilight" panose="020B0402040204020203" pitchFamily="34" charset="0"/>
                <a:cs typeface="Segoe UI Semilight" panose="020B0402040204020203" pitchFamily="34" charset="0"/>
              </a:rPr>
              <a:t>Marketplace Solutions</a:t>
            </a:r>
            <a:endParaRPr lang="en-US" sz="3200" dirty="0">
              <a:latin typeface="Segoe UI Semilight" panose="020B0402040204020203" pitchFamily="34" charset="0"/>
              <a:cs typeface="Segoe UI Semilight" panose="020B0402040204020203" pitchFamily="34" charset="0"/>
            </a:endParaRPr>
          </a:p>
        </p:txBody>
      </p:sp>
      <p:sp>
        <p:nvSpPr>
          <p:cNvPr id="7" name="Title 2">
            <a:extLst>
              <a:ext uri="{FF2B5EF4-FFF2-40B4-BE49-F238E27FC236}">
                <a16:creationId xmlns:a16="http://schemas.microsoft.com/office/drawing/2014/main" id="{40BAEE23-1297-4B7B-AE8D-ABBE382C3450}"/>
              </a:ext>
            </a:extLst>
          </p:cNvPr>
          <p:cNvSpPr txBox="1">
            <a:spLocks/>
          </p:cNvSpPr>
          <p:nvPr/>
        </p:nvSpPr>
        <p:spPr>
          <a:xfrm>
            <a:off x="912764" y="2180414"/>
            <a:ext cx="8721485"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Segoe UI Semilight" panose="020B0402040204020203" pitchFamily="34" charset="0"/>
                <a:cs typeface="Segoe UI Semilight" panose="020B0402040204020203" pitchFamily="34" charset="0"/>
              </a:rPr>
              <a:t>Portal Demo: </a:t>
            </a:r>
            <a:r>
              <a:rPr lang="de-DE" sz="3200" dirty="0">
                <a:latin typeface="Segoe UI Semilight" panose="020B0402040204020203" pitchFamily="34" charset="0"/>
                <a:cs typeface="Segoe UI Semilight" panose="020B0402040204020203" pitchFamily="34" charset="0"/>
              </a:rPr>
              <a:t>Monitoring Integration in Azure </a:t>
            </a:r>
          </a:p>
          <a:p>
            <a:r>
              <a:rPr lang="de-DE" sz="3200" dirty="0">
                <a:latin typeface="Segoe UI Semilight" panose="020B0402040204020203" pitchFamily="34" charset="0"/>
                <a:cs typeface="Segoe UI Semilight" panose="020B0402040204020203" pitchFamily="34" charset="0"/>
              </a:rPr>
              <a:t>(</a:t>
            </a:r>
            <a:r>
              <a:rPr lang="de-DE" sz="3200" dirty="0" err="1">
                <a:latin typeface="Segoe UI Semilight" panose="020B0402040204020203" pitchFamily="34" charset="0"/>
                <a:cs typeface="Segoe UI Semilight" panose="020B0402040204020203" pitchFamily="34" charset="0"/>
              </a:rPr>
              <a:t>z.B</a:t>
            </a:r>
            <a:r>
              <a:rPr lang="de-DE" sz="3200" dirty="0">
                <a:latin typeface="Segoe UI Semilight" panose="020B0402040204020203" pitchFamily="34" charset="0"/>
                <a:cs typeface="Segoe UI Semilight" panose="020B0402040204020203" pitchFamily="34" charset="0"/>
              </a:rPr>
              <a:t> auf RG Level)</a:t>
            </a:r>
          </a:p>
          <a:p>
            <a:r>
              <a:rPr lang="en-US" sz="3200" b="1" dirty="0">
                <a:latin typeface="Segoe UI Semilight" panose="020B0402040204020203" pitchFamily="34" charset="0"/>
                <a:cs typeface="Segoe UI Semilight" panose="020B0402040204020203" pitchFamily="34" charset="0"/>
              </a:rPr>
              <a:t> </a:t>
            </a:r>
          </a:p>
        </p:txBody>
      </p:sp>
      <p:pic>
        <p:nvPicPr>
          <p:cNvPr id="2" name="Grafik 1">
            <a:extLst>
              <a:ext uri="{FF2B5EF4-FFF2-40B4-BE49-F238E27FC236}">
                <a16:creationId xmlns:a16="http://schemas.microsoft.com/office/drawing/2014/main" id="{B1438254-00D2-4702-BE3C-B247E2B22740}"/>
              </a:ext>
            </a:extLst>
          </p:cNvPr>
          <p:cNvPicPr>
            <a:picLocks noChangeAspect="1"/>
          </p:cNvPicPr>
          <p:nvPr/>
        </p:nvPicPr>
        <p:blipFill>
          <a:blip r:embed="rId3"/>
          <a:stretch>
            <a:fillRect/>
          </a:stretch>
        </p:blipFill>
        <p:spPr>
          <a:xfrm>
            <a:off x="6691453" y="3287807"/>
            <a:ext cx="4739574" cy="2935556"/>
          </a:xfrm>
          <a:prstGeom prst="rect">
            <a:avLst/>
          </a:prstGeom>
        </p:spPr>
      </p:pic>
    </p:spTree>
    <p:extLst>
      <p:ext uri="{BB962C8B-B14F-4D97-AF65-F5344CB8AC3E}">
        <p14:creationId xmlns:p14="http://schemas.microsoft.com/office/powerpoint/2010/main" val="932498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3697674-7DCC-4A37-98C9-85C57E9E7325}"/>
              </a:ext>
            </a:extLst>
          </p:cNvPr>
          <p:cNvSpPr>
            <a:spLocks noGrp="1"/>
          </p:cNvSpPr>
          <p:nvPr>
            <p:ph type="title"/>
          </p:nvPr>
        </p:nvSpPr>
        <p:spPr>
          <a:xfrm>
            <a:off x="240146" y="2763145"/>
            <a:ext cx="3610633" cy="1325563"/>
          </a:xfrm>
        </p:spPr>
        <p:txBody>
          <a:bodyPr>
            <a:normAutofit/>
          </a:bodyPr>
          <a:lstStyle/>
          <a:p>
            <a:r>
              <a:rPr lang="en-US" sz="3200" b="1" dirty="0">
                <a:latin typeface="Segoe UI Semilight" panose="020B0402040204020203" pitchFamily="34" charset="0"/>
                <a:cs typeface="Segoe UI Semilight" panose="020B0402040204020203" pitchFamily="34" charset="0"/>
              </a:rPr>
              <a:t>Application</a:t>
            </a:r>
            <a:r>
              <a:rPr lang="en-US" sz="3200" b="1" dirty="0"/>
              <a:t> Insights</a:t>
            </a:r>
          </a:p>
        </p:txBody>
      </p:sp>
      <p:pic>
        <p:nvPicPr>
          <p:cNvPr id="3" name="Graphic 2">
            <a:extLst>
              <a:ext uri="{FF2B5EF4-FFF2-40B4-BE49-F238E27FC236}">
                <a16:creationId xmlns:a16="http://schemas.microsoft.com/office/drawing/2014/main" id="{81D2EA37-06E9-4556-8FA9-D859E0046A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7606" y="1790606"/>
            <a:ext cx="3276787" cy="3276787"/>
          </a:xfrm>
          <a:prstGeom prst="rect">
            <a:avLst/>
          </a:prstGeom>
        </p:spPr>
      </p:pic>
    </p:spTree>
    <p:extLst>
      <p:ext uri="{BB962C8B-B14F-4D97-AF65-F5344CB8AC3E}">
        <p14:creationId xmlns:p14="http://schemas.microsoft.com/office/powerpoint/2010/main" val="3244682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5914F6-F5D9-43B5-8A19-00463180C76E}"/>
              </a:ext>
            </a:extLst>
          </p:cNvPr>
          <p:cNvSpPr>
            <a:spLocks noGrp="1"/>
          </p:cNvSpPr>
          <p:nvPr>
            <p:ph type="title"/>
          </p:nvPr>
        </p:nvSpPr>
        <p:spPr>
          <a:xfrm>
            <a:off x="838200" y="811161"/>
            <a:ext cx="3335594" cy="5403370"/>
          </a:xfrm>
        </p:spPr>
        <p:txBody>
          <a:bodyPr>
            <a:normAutofit/>
          </a:bodyPr>
          <a:lstStyle/>
          <a:p>
            <a:r>
              <a:rPr lang="de-DE" dirty="0">
                <a:solidFill>
                  <a:schemeClr val="bg1"/>
                </a:solidFill>
              </a:rPr>
              <a:t>Application Insights</a:t>
            </a:r>
            <a:endParaRPr lang="en-DE" dirty="0">
              <a:solidFill>
                <a:schemeClr val="bg1"/>
              </a:solidFill>
            </a:endParaRPr>
          </a:p>
        </p:txBody>
      </p:sp>
      <p:sp>
        <p:nvSpPr>
          <p:cNvPr id="3" name="Content Placeholder 2">
            <a:extLst>
              <a:ext uri="{FF2B5EF4-FFF2-40B4-BE49-F238E27FC236}">
                <a16:creationId xmlns:a16="http://schemas.microsoft.com/office/drawing/2014/main" id="{EAE38C3B-94AA-462F-A7AD-8EBE53D3D8DD}"/>
              </a:ext>
            </a:extLst>
          </p:cNvPr>
          <p:cNvSpPr>
            <a:spLocks noGrp="1"/>
          </p:cNvSpPr>
          <p:nvPr>
            <p:ph idx="1"/>
          </p:nvPr>
        </p:nvSpPr>
        <p:spPr>
          <a:xfrm>
            <a:off x="486336" y="1513835"/>
            <a:ext cx="7059764" cy="4351338"/>
          </a:xfrm>
        </p:spPr>
        <p:txBody>
          <a:bodyPr>
            <a:normAutofit lnSpcReduction="10000"/>
          </a:bodyPr>
          <a:lstStyle/>
          <a:p>
            <a:r>
              <a:rPr lang="de-DE" sz="2000" dirty="0">
                <a:latin typeface="Segoe UI Semilight" panose="020B0402040204020203" pitchFamily="34" charset="0"/>
                <a:cs typeface="Segoe UI Semilight" panose="020B0402040204020203" pitchFamily="34" charset="0"/>
              </a:rPr>
              <a:t>Anwendungsmonitoring</a:t>
            </a:r>
          </a:p>
          <a:p>
            <a:pPr lvl="1"/>
            <a:r>
              <a:rPr lang="de-DE" sz="1800" dirty="0">
                <a:latin typeface="Segoe UI Semilight" panose="020B0402040204020203" pitchFamily="34" charset="0"/>
                <a:cs typeface="Segoe UI Semilight" panose="020B0402040204020203" pitchFamily="34" charset="0"/>
              </a:rPr>
              <a:t>Request Rates, Response Times, Failure Rates, Exceptions, Dependency Rates, Page Views, Performance, AJAX Calls, User/Session Counts, Host Diagnostics (Docker), Trace Logs</a:t>
            </a:r>
          </a:p>
          <a:p>
            <a:pPr lvl="1"/>
            <a:r>
              <a:rPr lang="de-DE" sz="1800" dirty="0">
                <a:latin typeface="Segoe UI Semilight" panose="020B0402040204020203" pitchFamily="34" charset="0"/>
                <a:cs typeface="Segoe UI Semilight" panose="020B0402040204020203" pitchFamily="34" charset="0"/>
              </a:rPr>
              <a:t>Benutzerdefinierte Metriken und Events</a:t>
            </a:r>
          </a:p>
          <a:p>
            <a:r>
              <a:rPr lang="de-DE" sz="2000" dirty="0">
                <a:latin typeface="Segoe UI Semilight" panose="020B0402040204020203" pitchFamily="34" charset="0"/>
                <a:cs typeface="Segoe UI Semilight" panose="020B0402040204020203" pitchFamily="34" charset="0"/>
              </a:rPr>
              <a:t>Innerhalb VS und im Azure Portal nutzbar</a:t>
            </a:r>
          </a:p>
          <a:p>
            <a:r>
              <a:rPr lang="de-DE" sz="2000" dirty="0">
                <a:latin typeface="Segoe UI Semilight" panose="020B0402040204020203" pitchFamily="34" charset="0"/>
                <a:cs typeface="Segoe UI Semilight" panose="020B0402040204020203" pitchFamily="34" charset="0"/>
              </a:rPr>
              <a:t>Any App &amp; Any Plattform (.NET, .NET Core, Java, </a:t>
            </a:r>
            <a:r>
              <a:rPr lang="de-DE" sz="2000" dirty="0" err="1">
                <a:latin typeface="Segoe UI Semilight" panose="020B0402040204020203" pitchFamily="34" charset="0"/>
                <a:cs typeface="Segoe UI Semilight" panose="020B0402040204020203" pitchFamily="34" charset="0"/>
              </a:rPr>
              <a:t>NodeJS</a:t>
            </a:r>
            <a:r>
              <a:rPr lang="de-DE" sz="2000" dirty="0">
                <a:latin typeface="Segoe UI Semilight" panose="020B0402040204020203" pitchFamily="34" charset="0"/>
                <a:cs typeface="Segoe UI Semilight" panose="020B0402040204020203" pitchFamily="34" charset="0"/>
              </a:rPr>
              <a:t>, </a:t>
            </a:r>
            <a:r>
              <a:rPr lang="de-DE" sz="2000" dirty="0" err="1">
                <a:latin typeface="Segoe UI Semilight" panose="020B0402040204020203" pitchFamily="34" charset="0"/>
                <a:cs typeface="Segoe UI Semilight" panose="020B0402040204020203" pitchFamily="34" charset="0"/>
              </a:rPr>
              <a:t>Javascript</a:t>
            </a:r>
            <a:r>
              <a:rPr lang="de-DE" sz="2000" dirty="0">
                <a:latin typeface="Segoe UI Semilight" panose="020B0402040204020203" pitchFamily="34" charset="0"/>
                <a:cs typeface="Segoe UI Semilight" panose="020B0402040204020203" pitchFamily="34" charset="0"/>
              </a:rPr>
              <a:t>,  ...)</a:t>
            </a:r>
          </a:p>
          <a:p>
            <a:r>
              <a:rPr lang="de-DE" sz="2000" dirty="0">
                <a:latin typeface="Segoe UI Semilight" panose="020B0402040204020203" pitchFamily="34" charset="0"/>
                <a:cs typeface="Segoe UI Semilight" panose="020B0402040204020203" pitchFamily="34" charset="0"/>
              </a:rPr>
              <a:t>„Live“ Metrics Stream</a:t>
            </a:r>
          </a:p>
          <a:p>
            <a:pPr lvl="1"/>
            <a:r>
              <a:rPr lang="de-DE" sz="1800" dirty="0">
                <a:latin typeface="Segoe UI Semilight" panose="020B0402040204020203" pitchFamily="34" charset="0"/>
                <a:cs typeface="Segoe UI Semilight" panose="020B0402040204020203" pitchFamily="34" charset="0"/>
              </a:rPr>
              <a:t>1s Latenz </a:t>
            </a:r>
            <a:r>
              <a:rPr lang="de-DE" sz="1800" dirty="0">
                <a:latin typeface="Segoe UI Semilight" panose="020B0402040204020203" pitchFamily="34" charset="0"/>
                <a:cs typeface="Segoe UI Semilight" panose="020B0402040204020203" pitchFamily="34" charset="0"/>
                <a:sym typeface="Wingdings" panose="05000000000000000000" pitchFamily="2" charset="2"/>
              </a:rPr>
              <a:t> (ca. 10s with Ingest)</a:t>
            </a:r>
            <a:endParaRPr lang="de-DE" sz="1800" dirty="0">
              <a:latin typeface="Segoe UI Semilight" panose="020B0402040204020203" pitchFamily="34" charset="0"/>
              <a:cs typeface="Segoe UI Semilight" panose="020B0402040204020203" pitchFamily="34" charset="0"/>
            </a:endParaRPr>
          </a:p>
          <a:p>
            <a:pPr lvl="1"/>
            <a:r>
              <a:rPr lang="de-DE" sz="1800" dirty="0">
                <a:latin typeface="Segoe UI Semilight" panose="020B0402040204020203" pitchFamily="34" charset="0"/>
                <a:cs typeface="Segoe UI Semilight" panose="020B0402040204020203" pitchFamily="34" charset="0"/>
              </a:rPr>
              <a:t>Ab SDK 2.2.0</a:t>
            </a:r>
          </a:p>
          <a:p>
            <a:r>
              <a:rPr lang="de-DE" sz="2000" dirty="0" err="1">
                <a:latin typeface="Segoe UI Semilight" panose="020B0402040204020203" pitchFamily="34" charset="0"/>
                <a:cs typeface="Segoe UI Semilight" panose="020B0402040204020203" pitchFamily="34" charset="0"/>
              </a:rPr>
              <a:t>Alerting</a:t>
            </a:r>
            <a:r>
              <a:rPr lang="de-DE" sz="2000" dirty="0">
                <a:latin typeface="Segoe UI Semilight" panose="020B0402040204020203" pitchFamily="34" charset="0"/>
                <a:cs typeface="Segoe UI Semilight" panose="020B0402040204020203" pitchFamily="34" charset="0"/>
              </a:rPr>
              <a:t> Möglichkeit</a:t>
            </a:r>
          </a:p>
          <a:p>
            <a:r>
              <a:rPr lang="de-DE" sz="2000" dirty="0">
                <a:latin typeface="Segoe UI Semilight" panose="020B0402040204020203" pitchFamily="34" charset="0"/>
                <a:cs typeface="Segoe UI Semilight" panose="020B0402040204020203" pitchFamily="34" charset="0"/>
              </a:rPr>
              <a:t>Nutzungsauswertung</a:t>
            </a:r>
            <a:endParaRPr lang="de-DE" sz="1600" dirty="0">
              <a:latin typeface="Segoe UI Semilight" panose="020B0402040204020203" pitchFamily="34" charset="0"/>
              <a:cs typeface="Segoe UI Semilight" panose="020B0402040204020203" pitchFamily="34" charset="0"/>
            </a:endParaRPr>
          </a:p>
          <a:p>
            <a:endParaRPr lang="de-DE" sz="2000" dirty="0">
              <a:latin typeface="Segoe UI Semilight" panose="020B0402040204020203" pitchFamily="34" charset="0"/>
              <a:cs typeface="Segoe UI Semilight" panose="020B0402040204020203" pitchFamily="34" charset="0"/>
            </a:endParaRPr>
          </a:p>
          <a:p>
            <a:endParaRPr lang="de-DE" sz="2000" dirty="0">
              <a:latin typeface="Segoe UI Semilight" panose="020B0402040204020203" pitchFamily="34" charset="0"/>
              <a:cs typeface="Segoe UI Semilight" panose="020B0402040204020203" pitchFamily="34" charset="0"/>
            </a:endParaRPr>
          </a:p>
          <a:p>
            <a:endParaRPr lang="de-DE" sz="2000" dirty="0">
              <a:latin typeface="Segoe UI Semilight" panose="020B0402040204020203" pitchFamily="34" charset="0"/>
              <a:cs typeface="Segoe UI Semilight" panose="020B0402040204020203" pitchFamily="34" charset="0"/>
            </a:endParaRPr>
          </a:p>
          <a:p>
            <a:endParaRPr lang="de-DE" sz="2000" dirty="0">
              <a:latin typeface="Segoe UI Semilight" panose="020B0402040204020203" pitchFamily="34" charset="0"/>
              <a:cs typeface="Segoe UI Semilight" panose="020B0402040204020203" pitchFamily="34" charset="0"/>
            </a:endParaRPr>
          </a:p>
        </p:txBody>
      </p:sp>
      <p:sp>
        <p:nvSpPr>
          <p:cNvPr id="8" name="Title 1">
            <a:extLst>
              <a:ext uri="{FF2B5EF4-FFF2-40B4-BE49-F238E27FC236}">
                <a16:creationId xmlns:a16="http://schemas.microsoft.com/office/drawing/2014/main" id="{C4F70C3A-51BB-4409-A87C-BAF046E0E3C7}"/>
              </a:ext>
            </a:extLst>
          </p:cNvPr>
          <p:cNvSpPr txBox="1">
            <a:spLocks/>
          </p:cNvSpPr>
          <p:nvPr/>
        </p:nvSpPr>
        <p:spPr>
          <a:xfrm>
            <a:off x="451834" y="263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latin typeface="Segoe UI Semilight" panose="020B0402040204020203" pitchFamily="34" charset="0"/>
                <a:cs typeface="Segoe UI Semilight" panose="020B0402040204020203" pitchFamily="34" charset="0"/>
              </a:rPr>
              <a:t>Application</a:t>
            </a:r>
            <a:r>
              <a:rPr lang="de-DE" dirty="0">
                <a:latin typeface="Segoe UI Semilight" panose="020B0402040204020203" pitchFamily="34" charset="0"/>
                <a:cs typeface="Segoe UI Semilight" panose="020B0402040204020203" pitchFamily="34" charset="0"/>
              </a:rPr>
              <a:t> </a:t>
            </a:r>
            <a:r>
              <a:rPr lang="de-DE" dirty="0" err="1">
                <a:latin typeface="Segoe UI Semilight" panose="020B0402040204020203" pitchFamily="34" charset="0"/>
                <a:cs typeface="Segoe UI Semilight" panose="020B0402040204020203" pitchFamily="34" charset="0"/>
              </a:rPr>
              <a:t>Insights</a:t>
            </a:r>
            <a:endParaRPr lang="en-DE" dirty="0">
              <a:latin typeface="Segoe UI Semilight" panose="020B0402040204020203" pitchFamily="34" charset="0"/>
              <a:cs typeface="Segoe UI Semilight" panose="020B0402040204020203" pitchFamily="34" charset="0"/>
            </a:endParaRPr>
          </a:p>
        </p:txBody>
      </p:sp>
      <p:pic>
        <p:nvPicPr>
          <p:cNvPr id="10" name="Picture 2" descr="Application Insights instrumentation in your app sends telemetry to your Application Insights resource.">
            <a:extLst>
              <a:ext uri="{FF2B5EF4-FFF2-40B4-BE49-F238E27FC236}">
                <a16:creationId xmlns:a16="http://schemas.microsoft.com/office/drawing/2014/main" id="{EBF13A43-A509-4629-9358-5BF7CDB4D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911" y="3737961"/>
            <a:ext cx="5015753" cy="292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7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5914F6-F5D9-43B5-8A19-00463180C76E}"/>
              </a:ext>
            </a:extLst>
          </p:cNvPr>
          <p:cNvSpPr>
            <a:spLocks noGrp="1"/>
          </p:cNvSpPr>
          <p:nvPr>
            <p:ph type="title"/>
          </p:nvPr>
        </p:nvSpPr>
        <p:spPr>
          <a:xfrm>
            <a:off x="838200" y="811161"/>
            <a:ext cx="3335594" cy="5403370"/>
          </a:xfrm>
        </p:spPr>
        <p:txBody>
          <a:bodyPr>
            <a:normAutofit/>
          </a:bodyPr>
          <a:lstStyle/>
          <a:p>
            <a:r>
              <a:rPr lang="de-DE" dirty="0">
                <a:solidFill>
                  <a:schemeClr val="bg1"/>
                </a:solidFill>
              </a:rPr>
              <a:t>Application Insights</a:t>
            </a:r>
            <a:endParaRPr lang="en-DE" dirty="0">
              <a:solidFill>
                <a:schemeClr val="bg1"/>
              </a:solidFill>
            </a:endParaRPr>
          </a:p>
        </p:txBody>
      </p:sp>
      <p:sp>
        <p:nvSpPr>
          <p:cNvPr id="3" name="Content Placeholder 2">
            <a:extLst>
              <a:ext uri="{FF2B5EF4-FFF2-40B4-BE49-F238E27FC236}">
                <a16:creationId xmlns:a16="http://schemas.microsoft.com/office/drawing/2014/main" id="{EAE38C3B-94AA-462F-A7AD-8EBE53D3D8DD}"/>
              </a:ext>
            </a:extLst>
          </p:cNvPr>
          <p:cNvSpPr>
            <a:spLocks noGrp="1"/>
          </p:cNvSpPr>
          <p:nvPr>
            <p:ph idx="1"/>
          </p:nvPr>
        </p:nvSpPr>
        <p:spPr>
          <a:xfrm>
            <a:off x="451834" y="1726336"/>
            <a:ext cx="7059764" cy="4351338"/>
          </a:xfrm>
        </p:spPr>
        <p:txBody>
          <a:bodyPr>
            <a:normAutofit/>
          </a:bodyPr>
          <a:lstStyle/>
          <a:p>
            <a:pPr marL="0" indent="0">
              <a:buNone/>
            </a:pPr>
            <a:r>
              <a:rPr lang="de-DE" sz="2000" dirty="0">
                <a:latin typeface="Segoe UI Semilight" panose="020B0402040204020203" pitchFamily="34" charset="0"/>
                <a:cs typeface="Segoe UI Semilight" panose="020B0402040204020203" pitchFamily="34" charset="0"/>
              </a:rPr>
              <a:t>Ping &amp; Web Tests</a:t>
            </a:r>
          </a:p>
          <a:p>
            <a:pPr marL="0" indent="0">
              <a:buNone/>
            </a:pPr>
            <a:r>
              <a:rPr lang="de-DE" sz="2000" dirty="0">
                <a:latin typeface="Segoe UI Semilight" panose="020B0402040204020203" pitchFamily="34" charset="0"/>
                <a:cs typeface="Segoe UI Semilight" panose="020B0402040204020203" pitchFamily="34" charset="0"/>
              </a:rPr>
              <a:t>Optimierung mittels „Sampling“</a:t>
            </a:r>
          </a:p>
          <a:p>
            <a:pPr lvl="1"/>
            <a:r>
              <a:rPr lang="de-DE" sz="1600" dirty="0">
                <a:latin typeface="Segoe UI Semilight" panose="020B0402040204020203" pitchFamily="34" charset="0"/>
                <a:cs typeface="Segoe UI Semilight" panose="020B0402040204020203" pitchFamily="34" charset="0"/>
              </a:rPr>
              <a:t>Bei vielen Telemetriedaten z.B nur 1/5 Datensätze behalten = 20%</a:t>
            </a:r>
            <a:endParaRPr lang="de-DE" sz="2000" dirty="0">
              <a:latin typeface="Segoe UI Semilight" panose="020B0402040204020203" pitchFamily="34" charset="0"/>
              <a:cs typeface="Segoe UI Semilight" panose="020B0402040204020203" pitchFamily="34" charset="0"/>
            </a:endParaRPr>
          </a:p>
          <a:p>
            <a:pPr lvl="1"/>
            <a:r>
              <a:rPr lang="de-DE" sz="1600" dirty="0">
                <a:latin typeface="Segoe UI Semilight" panose="020B0402040204020203" pitchFamily="34" charset="0"/>
                <a:cs typeface="Segoe UI Semilight" panose="020B0402040204020203" pitchFamily="34" charset="0"/>
              </a:rPr>
              <a:t>Hilft monatliches Kontingent einzuhalten</a:t>
            </a:r>
          </a:p>
          <a:p>
            <a:pPr lvl="1"/>
            <a:r>
              <a:rPr lang="de-DE" sz="1600" dirty="0">
                <a:latin typeface="Segoe UI Semilight" panose="020B0402040204020203" pitchFamily="34" charset="0"/>
                <a:cs typeface="Segoe UI Semilight" panose="020B0402040204020203" pitchFamily="34" charset="0"/>
              </a:rPr>
              <a:t>Adaptive (Automatisch)</a:t>
            </a:r>
          </a:p>
          <a:p>
            <a:pPr lvl="1"/>
            <a:r>
              <a:rPr lang="de-DE" sz="1600" dirty="0">
                <a:latin typeface="Segoe UI Semilight" panose="020B0402040204020203" pitchFamily="34" charset="0"/>
                <a:cs typeface="Segoe UI Semilight" panose="020B0402040204020203" pitchFamily="34" charset="0"/>
              </a:rPr>
              <a:t>Fixed Rate (User)</a:t>
            </a:r>
          </a:p>
          <a:p>
            <a:pPr lvl="1"/>
            <a:r>
              <a:rPr lang="de-DE" sz="1600" dirty="0">
                <a:latin typeface="Segoe UI Semilight" panose="020B0402040204020203" pitchFamily="34" charset="0"/>
                <a:cs typeface="Segoe UI Semilight" panose="020B0402040204020203" pitchFamily="34" charset="0"/>
              </a:rPr>
              <a:t>Ingestion (User)</a:t>
            </a:r>
          </a:p>
          <a:p>
            <a:pPr marL="0" indent="0">
              <a:buNone/>
            </a:pPr>
            <a:r>
              <a:rPr lang="de-DE" sz="2000" dirty="0">
                <a:latin typeface="Segoe UI Semilight" panose="020B0402040204020203" pitchFamily="34" charset="0"/>
                <a:cs typeface="Segoe UI Semilight" panose="020B0402040204020203" pitchFamily="34" charset="0"/>
              </a:rPr>
              <a:t>Free Tier</a:t>
            </a:r>
          </a:p>
          <a:p>
            <a:pPr lvl="1"/>
            <a:r>
              <a:rPr lang="de-DE" sz="1600" dirty="0">
                <a:latin typeface="Segoe UI Semilight" panose="020B0402040204020203" pitchFamily="34" charset="0"/>
                <a:cs typeface="Segoe UI Semilight" panose="020B0402040204020203" pitchFamily="34" charset="0"/>
              </a:rPr>
              <a:t>90d Aufbewahrung</a:t>
            </a:r>
          </a:p>
          <a:p>
            <a:pPr lvl="1"/>
            <a:r>
              <a:rPr lang="de-DE" sz="1600" dirty="0">
                <a:latin typeface="Segoe UI Semilight" panose="020B0402040204020203" pitchFamily="34" charset="0"/>
                <a:cs typeface="Segoe UI Semilight" panose="020B0402040204020203" pitchFamily="34" charset="0"/>
              </a:rPr>
              <a:t>5GB Daten</a:t>
            </a:r>
            <a:endParaRPr lang="de-DE" sz="2000" dirty="0">
              <a:latin typeface="Segoe UI Semilight" panose="020B0402040204020203" pitchFamily="34" charset="0"/>
              <a:cs typeface="Segoe UI Semilight" panose="020B0402040204020203" pitchFamily="34" charset="0"/>
            </a:endParaRPr>
          </a:p>
        </p:txBody>
      </p:sp>
      <p:sp>
        <p:nvSpPr>
          <p:cNvPr id="8" name="Title 1">
            <a:extLst>
              <a:ext uri="{FF2B5EF4-FFF2-40B4-BE49-F238E27FC236}">
                <a16:creationId xmlns:a16="http://schemas.microsoft.com/office/drawing/2014/main" id="{2D8C8D82-FBBD-4821-BD7B-B1725964A8E3}"/>
              </a:ext>
            </a:extLst>
          </p:cNvPr>
          <p:cNvSpPr txBox="1">
            <a:spLocks/>
          </p:cNvSpPr>
          <p:nvPr/>
        </p:nvSpPr>
        <p:spPr>
          <a:xfrm>
            <a:off x="451834" y="263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latin typeface="Segoe UI Semilight" panose="020B0402040204020203" pitchFamily="34" charset="0"/>
                <a:cs typeface="Segoe UI Semilight" panose="020B0402040204020203" pitchFamily="34" charset="0"/>
              </a:rPr>
              <a:t>Application</a:t>
            </a:r>
            <a:r>
              <a:rPr lang="de-DE" dirty="0">
                <a:latin typeface="Segoe UI Semilight" panose="020B0402040204020203" pitchFamily="34" charset="0"/>
                <a:cs typeface="Segoe UI Semilight" panose="020B0402040204020203" pitchFamily="34" charset="0"/>
              </a:rPr>
              <a:t> </a:t>
            </a:r>
            <a:r>
              <a:rPr lang="de-DE" dirty="0" err="1">
                <a:latin typeface="Segoe UI Semilight" panose="020B0402040204020203" pitchFamily="34" charset="0"/>
                <a:cs typeface="Segoe UI Semilight" panose="020B0402040204020203" pitchFamily="34" charset="0"/>
              </a:rPr>
              <a:t>Insights</a:t>
            </a:r>
            <a:endParaRPr lang="en-DE" dirty="0">
              <a:latin typeface="Segoe UI Semilight" panose="020B0402040204020203" pitchFamily="34" charset="0"/>
              <a:cs typeface="Segoe UI Semilight" panose="020B0402040204020203" pitchFamily="34" charset="0"/>
            </a:endParaRPr>
          </a:p>
        </p:txBody>
      </p:sp>
      <p:pic>
        <p:nvPicPr>
          <p:cNvPr id="1026" name="Picture 2" descr="Bildergebnis fÃ¼r azure tests">
            <a:extLst>
              <a:ext uri="{FF2B5EF4-FFF2-40B4-BE49-F238E27FC236}">
                <a16:creationId xmlns:a16="http://schemas.microsoft.com/office/drawing/2014/main" id="{C9EB56B3-5ACC-4BCB-B8BE-4BF9BF5F9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158" y="3429000"/>
            <a:ext cx="4508276" cy="276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911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C4DD44DD-7EBB-43AB-95E9-6DC0B64A1752}"/>
              </a:ext>
            </a:extLst>
          </p:cNvPr>
          <p:cNvSpPr txBox="1">
            <a:spLocks/>
          </p:cNvSpPr>
          <p:nvPr/>
        </p:nvSpPr>
        <p:spPr>
          <a:xfrm>
            <a:off x="1246762" y="2597126"/>
            <a:ext cx="8721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11" name="Title 2">
            <a:extLst>
              <a:ext uri="{FF2B5EF4-FFF2-40B4-BE49-F238E27FC236}">
                <a16:creationId xmlns:a16="http://schemas.microsoft.com/office/drawing/2014/main" id="{0B2C26B9-9259-4808-BDBA-B2A11CA5E940}"/>
              </a:ext>
            </a:extLst>
          </p:cNvPr>
          <p:cNvSpPr txBox="1">
            <a:spLocks/>
          </p:cNvSpPr>
          <p:nvPr/>
        </p:nvSpPr>
        <p:spPr>
          <a:xfrm>
            <a:off x="1246761" y="3616706"/>
            <a:ext cx="8721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dirty="0"/>
          </a:p>
        </p:txBody>
      </p:sp>
      <p:sp>
        <p:nvSpPr>
          <p:cNvPr id="12" name="Title 2">
            <a:extLst>
              <a:ext uri="{FF2B5EF4-FFF2-40B4-BE49-F238E27FC236}">
                <a16:creationId xmlns:a16="http://schemas.microsoft.com/office/drawing/2014/main" id="{D8DD835E-B633-4108-9CC0-1BD8AD317954}"/>
              </a:ext>
            </a:extLst>
          </p:cNvPr>
          <p:cNvSpPr txBox="1">
            <a:spLocks/>
          </p:cNvSpPr>
          <p:nvPr/>
        </p:nvSpPr>
        <p:spPr>
          <a:xfrm>
            <a:off x="1735256" y="1235849"/>
            <a:ext cx="8721485" cy="934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Segoe UI Semilight" panose="020B0402040204020203" pitchFamily="34" charset="0"/>
                <a:cs typeface="Segoe UI Semilight" panose="020B0402040204020203" pitchFamily="34" charset="0"/>
              </a:rPr>
              <a:t>Portal Demo: Application Insights Overview</a:t>
            </a:r>
          </a:p>
        </p:txBody>
      </p:sp>
      <p:pic>
        <p:nvPicPr>
          <p:cNvPr id="2" name="Grafik 1">
            <a:extLst>
              <a:ext uri="{FF2B5EF4-FFF2-40B4-BE49-F238E27FC236}">
                <a16:creationId xmlns:a16="http://schemas.microsoft.com/office/drawing/2014/main" id="{F40C1C15-9F3E-456C-9ABB-5B4B1D93595D}"/>
              </a:ext>
            </a:extLst>
          </p:cNvPr>
          <p:cNvPicPr>
            <a:picLocks noChangeAspect="1"/>
          </p:cNvPicPr>
          <p:nvPr/>
        </p:nvPicPr>
        <p:blipFill>
          <a:blip r:embed="rId3"/>
          <a:stretch>
            <a:fillRect/>
          </a:stretch>
        </p:blipFill>
        <p:spPr>
          <a:xfrm>
            <a:off x="2353442" y="2319617"/>
            <a:ext cx="7485115" cy="3925574"/>
          </a:xfrm>
          <a:prstGeom prst="rect">
            <a:avLst/>
          </a:prstGeom>
        </p:spPr>
      </p:pic>
    </p:spTree>
    <p:extLst>
      <p:ext uri="{BB962C8B-B14F-4D97-AF65-F5344CB8AC3E}">
        <p14:creationId xmlns:p14="http://schemas.microsoft.com/office/powerpoint/2010/main" val="2896519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5914F6-F5D9-43B5-8A19-00463180C76E}"/>
              </a:ext>
            </a:extLst>
          </p:cNvPr>
          <p:cNvSpPr>
            <a:spLocks noGrp="1"/>
          </p:cNvSpPr>
          <p:nvPr>
            <p:ph type="title"/>
          </p:nvPr>
        </p:nvSpPr>
        <p:spPr>
          <a:xfrm>
            <a:off x="838200" y="811161"/>
            <a:ext cx="3335594" cy="5403370"/>
          </a:xfrm>
        </p:spPr>
        <p:txBody>
          <a:bodyPr>
            <a:normAutofit/>
          </a:bodyPr>
          <a:lstStyle/>
          <a:p>
            <a:r>
              <a:rPr lang="de-DE" dirty="0">
                <a:solidFill>
                  <a:schemeClr val="bg1"/>
                </a:solidFill>
              </a:rPr>
              <a:t>Zu beachten!</a:t>
            </a:r>
            <a:endParaRPr lang="en-DE" dirty="0">
              <a:solidFill>
                <a:schemeClr val="bg1"/>
              </a:solidFill>
            </a:endParaRPr>
          </a:p>
        </p:txBody>
      </p:sp>
      <p:sp>
        <p:nvSpPr>
          <p:cNvPr id="11" name="Content Placeholder 2">
            <a:extLst>
              <a:ext uri="{FF2B5EF4-FFF2-40B4-BE49-F238E27FC236}">
                <a16:creationId xmlns:a16="http://schemas.microsoft.com/office/drawing/2014/main" id="{7D89C397-28E5-4AF9-A0AB-B9A131559600}"/>
              </a:ext>
            </a:extLst>
          </p:cNvPr>
          <p:cNvSpPr>
            <a:spLocks noGrp="1"/>
          </p:cNvSpPr>
          <p:nvPr>
            <p:ph idx="1"/>
          </p:nvPr>
        </p:nvSpPr>
        <p:spPr>
          <a:xfrm>
            <a:off x="451834" y="1385057"/>
            <a:ext cx="7059764" cy="4829474"/>
          </a:xfrm>
        </p:spPr>
        <p:txBody>
          <a:bodyPr>
            <a:normAutofit/>
          </a:bodyPr>
          <a:lstStyle/>
          <a:p>
            <a:r>
              <a:rPr lang="de-DE" sz="1600" dirty="0">
                <a:latin typeface="Segoe UI Semilight" panose="020B0402040204020203" pitchFamily="34" charset="0"/>
                <a:cs typeface="Segoe UI Semilight" panose="020B0402040204020203" pitchFamily="34" charset="0"/>
              </a:rPr>
              <a:t>Planung und Preiskalkulation</a:t>
            </a:r>
          </a:p>
          <a:p>
            <a:r>
              <a:rPr lang="de-DE" sz="1600" dirty="0">
                <a:latin typeface="Segoe UI Semilight" panose="020B0402040204020203" pitchFamily="34" charset="0"/>
                <a:cs typeface="Segoe UI Semilight" panose="020B0402040204020203" pitchFamily="34" charset="0"/>
              </a:rPr>
              <a:t>Managed Solutions /Marketplace = Viele Möglichkeiten</a:t>
            </a:r>
          </a:p>
          <a:p>
            <a:r>
              <a:rPr lang="de-DE" sz="1600" dirty="0">
                <a:latin typeface="Segoe UI Semilight" panose="020B0402040204020203" pitchFamily="34" charset="0"/>
                <a:cs typeface="Segoe UI Semilight" panose="020B0402040204020203" pitchFamily="34" charset="0"/>
              </a:rPr>
              <a:t>Updates &amp; Dokumentation</a:t>
            </a:r>
          </a:p>
          <a:p>
            <a:r>
              <a:rPr lang="de-DE" sz="1600" dirty="0">
                <a:latin typeface="Segoe UI Semilight" panose="020B0402040204020203" pitchFamily="34" charset="0"/>
                <a:cs typeface="Segoe UI Semilight" panose="020B0402040204020203" pitchFamily="34" charset="0"/>
              </a:rPr>
              <a:t>Regionale Verfügbarkeit </a:t>
            </a:r>
          </a:p>
          <a:p>
            <a:r>
              <a:rPr lang="de-DE" sz="1600" dirty="0">
                <a:latin typeface="Segoe UI Semilight" panose="020B0402040204020203" pitchFamily="34" charset="0"/>
                <a:cs typeface="Segoe UI Semilight" panose="020B0402040204020203" pitchFamily="34" charset="0"/>
              </a:rPr>
              <a:t>Überschneidungen</a:t>
            </a:r>
          </a:p>
          <a:p>
            <a:r>
              <a:rPr lang="de-DE" sz="1600" dirty="0">
                <a:latin typeface="Segoe UI Semilight" panose="020B0402040204020203" pitchFamily="34" charset="0"/>
                <a:cs typeface="Segoe UI Semilight" panose="020B0402040204020203" pitchFamily="34" charset="0"/>
              </a:rPr>
              <a:t>Service Status beachten (</a:t>
            </a:r>
            <a:r>
              <a:rPr lang="de-DE" sz="1600" dirty="0" err="1">
                <a:latin typeface="Segoe UI Semilight" panose="020B0402040204020203" pitchFamily="34" charset="0"/>
                <a:cs typeface="Segoe UI Semilight" panose="020B0402040204020203" pitchFamily="34" charset="0"/>
              </a:rPr>
              <a:t>z.B</a:t>
            </a:r>
            <a:r>
              <a:rPr lang="de-DE" sz="1600" dirty="0">
                <a:latin typeface="Segoe UI Semilight" panose="020B0402040204020203" pitchFamily="34" charset="0"/>
                <a:cs typeface="Segoe UI Semilight" panose="020B0402040204020203" pitchFamily="34" charset="0"/>
              </a:rPr>
              <a:t> Preview)</a:t>
            </a:r>
          </a:p>
          <a:p>
            <a:r>
              <a:rPr lang="de-DE" sz="1600" dirty="0">
                <a:latin typeface="Segoe UI Semilight" panose="020B0402040204020203" pitchFamily="34" charset="0"/>
                <a:cs typeface="Segoe UI Semilight" panose="020B0402040204020203" pitchFamily="34" charset="0"/>
              </a:rPr>
              <a:t>SLA beachten </a:t>
            </a:r>
            <a:endParaRPr lang="de-DE" sz="1600" dirty="0">
              <a:latin typeface="Segoe UI Semilight" panose="020B0402040204020203" pitchFamily="34" charset="0"/>
              <a:cs typeface="Segoe UI Semilight" panose="020B0402040204020203" pitchFamily="34" charset="0"/>
              <a:sym typeface="Wingdings" panose="05000000000000000000" pitchFamily="2" charset="2"/>
            </a:endParaRPr>
          </a:p>
          <a:p>
            <a:pPr lvl="1"/>
            <a:r>
              <a:rPr lang="de-DE" sz="1600" dirty="0" err="1">
                <a:latin typeface="Segoe UI Semilight" panose="020B0402040204020203" pitchFamily="34" charset="0"/>
                <a:cs typeface="Segoe UI Semilight" panose="020B0402040204020203" pitchFamily="34" charset="0"/>
                <a:sym typeface="Wingdings" panose="05000000000000000000" pitchFamily="2" charset="2"/>
              </a:rPr>
              <a:t>Indexing</a:t>
            </a:r>
            <a:r>
              <a:rPr lang="de-DE" sz="1600" dirty="0">
                <a:latin typeface="Segoe UI Semilight" panose="020B0402040204020203" pitchFamily="34" charset="0"/>
                <a:cs typeface="Segoe UI Semilight" panose="020B0402040204020203" pitchFamily="34" charset="0"/>
                <a:sym typeface="Wingdings" panose="05000000000000000000" pitchFamily="2" charset="2"/>
              </a:rPr>
              <a:t> Log Data in OMS kann bis zu 6h dauern</a:t>
            </a:r>
          </a:p>
          <a:p>
            <a:pPr lvl="1"/>
            <a:r>
              <a:rPr lang="de-DE" sz="1600" dirty="0" err="1">
                <a:latin typeface="Segoe UI Semilight" panose="020B0402040204020203" pitchFamily="34" charset="0"/>
                <a:cs typeface="Segoe UI Semilight" panose="020B0402040204020203" pitchFamily="34" charset="0"/>
              </a:rPr>
              <a:t>Near</a:t>
            </a:r>
            <a:r>
              <a:rPr lang="de-DE" sz="1600" dirty="0">
                <a:latin typeface="Segoe UI Semilight" panose="020B0402040204020203" pitchFamily="34" charset="0"/>
                <a:cs typeface="Segoe UI Semilight" panose="020B0402040204020203" pitchFamily="34" charset="0"/>
              </a:rPr>
              <a:t> Real Time </a:t>
            </a:r>
            <a:r>
              <a:rPr lang="de-DE" sz="1600" dirty="0" err="1">
                <a:latin typeface="Segoe UI Semilight" panose="020B0402040204020203" pitchFamily="34" charset="0"/>
                <a:cs typeface="Segoe UI Semilight" panose="020B0402040204020203" pitchFamily="34" charset="0"/>
              </a:rPr>
              <a:t>Alerts</a:t>
            </a:r>
            <a:r>
              <a:rPr lang="de-DE" sz="1600" dirty="0">
                <a:latin typeface="Segoe UI Semilight" panose="020B0402040204020203" pitchFamily="34" charset="0"/>
                <a:cs typeface="Segoe UI Semilight" panose="020B0402040204020203" pitchFamily="34" charset="0"/>
              </a:rPr>
              <a:t> verwenden</a:t>
            </a:r>
          </a:p>
          <a:p>
            <a:r>
              <a:rPr lang="de-DE" sz="1600" dirty="0">
                <a:latin typeface="Segoe UI Semilight" panose="020B0402040204020203" pitchFamily="34" charset="0"/>
                <a:cs typeface="Segoe UI Semilight" panose="020B0402040204020203" pitchFamily="34" charset="0"/>
              </a:rPr>
              <a:t>Datenschutz beachten (</a:t>
            </a:r>
            <a:r>
              <a:rPr lang="de-DE" sz="1600" dirty="0" err="1">
                <a:latin typeface="Segoe UI Semilight" panose="020B0402040204020203" pitchFamily="34" charset="0"/>
                <a:cs typeface="Segoe UI Semilight" panose="020B0402040204020203" pitchFamily="34" charset="0"/>
              </a:rPr>
              <a:t>z.B</a:t>
            </a:r>
            <a:r>
              <a:rPr lang="de-DE" sz="1600" dirty="0">
                <a:latin typeface="Segoe UI Semilight" panose="020B0402040204020203" pitchFamily="34" charset="0"/>
                <a:cs typeface="Segoe UI Semilight" panose="020B0402040204020203" pitchFamily="34" charset="0"/>
              </a:rPr>
              <a:t> Welche Daten erfasst </a:t>
            </a:r>
            <a:r>
              <a:rPr lang="de-DE" sz="1600" dirty="0" err="1">
                <a:latin typeface="Segoe UI Semilight" panose="020B0402040204020203" pitchFamily="34" charset="0"/>
                <a:cs typeface="Segoe UI Semilight" panose="020B0402040204020203" pitchFamily="34" charset="0"/>
              </a:rPr>
              <a:t>AppInsights</a:t>
            </a:r>
            <a:r>
              <a:rPr lang="de-DE" sz="1600" dirty="0">
                <a:latin typeface="Segoe UI Semilight" panose="020B0402040204020203" pitchFamily="34" charset="0"/>
                <a:cs typeface="Segoe UI Semilight" panose="020B0402040204020203" pitchFamily="34" charset="0"/>
              </a:rPr>
              <a:t>)</a:t>
            </a:r>
          </a:p>
          <a:p>
            <a:r>
              <a:rPr lang="de-DE" sz="1600" dirty="0">
                <a:latin typeface="Segoe UI Semilight" panose="020B0402040204020203" pitchFamily="34" charset="0"/>
                <a:cs typeface="Segoe UI Semilight" panose="020B0402040204020203" pitchFamily="34" charset="0"/>
              </a:rPr>
              <a:t>Monitoring erfordert genaue Anforderungen</a:t>
            </a:r>
          </a:p>
          <a:p>
            <a:endParaRPr lang="de-DE" sz="1600" dirty="0">
              <a:latin typeface="Segoe UI Semilight" panose="020B0402040204020203" pitchFamily="34" charset="0"/>
              <a:cs typeface="Segoe UI Semilight" panose="020B0402040204020203" pitchFamily="34" charset="0"/>
            </a:endParaRPr>
          </a:p>
          <a:p>
            <a:pPr marL="457200" lvl="1" indent="0">
              <a:buNone/>
            </a:pPr>
            <a:endParaRPr lang="de-DE" sz="1600" dirty="0">
              <a:latin typeface="Segoe UI Semilight" panose="020B0402040204020203" pitchFamily="34" charset="0"/>
              <a:cs typeface="Segoe UI Semilight" panose="020B0402040204020203" pitchFamily="34" charset="0"/>
            </a:endParaRPr>
          </a:p>
          <a:p>
            <a:endParaRPr lang="de-DE" sz="1600" dirty="0">
              <a:latin typeface="Segoe UI Semilight" panose="020B0402040204020203" pitchFamily="34" charset="0"/>
              <a:cs typeface="Segoe UI Semilight" panose="020B0402040204020203" pitchFamily="34" charset="0"/>
            </a:endParaRPr>
          </a:p>
          <a:p>
            <a:endParaRPr lang="de-DE" sz="1600" dirty="0">
              <a:latin typeface="Segoe UI Semilight" panose="020B0402040204020203" pitchFamily="34" charset="0"/>
              <a:cs typeface="Segoe UI Semilight" panose="020B0402040204020203" pitchFamily="34" charset="0"/>
            </a:endParaRPr>
          </a:p>
          <a:p>
            <a:endParaRPr lang="en-DE" sz="1600" dirty="0">
              <a:latin typeface="Segoe UI Semilight" panose="020B0402040204020203" pitchFamily="34" charset="0"/>
              <a:cs typeface="Segoe UI Semilight" panose="020B0402040204020203" pitchFamily="34" charset="0"/>
            </a:endParaRPr>
          </a:p>
        </p:txBody>
      </p:sp>
      <p:sp>
        <p:nvSpPr>
          <p:cNvPr id="3" name="Datumsplatzhalter 2">
            <a:extLst>
              <a:ext uri="{FF2B5EF4-FFF2-40B4-BE49-F238E27FC236}">
                <a16:creationId xmlns:a16="http://schemas.microsoft.com/office/drawing/2014/main" id="{8ABBF490-D66D-4FE1-85CA-003C4AB39AC1}"/>
              </a:ext>
            </a:extLst>
          </p:cNvPr>
          <p:cNvSpPr>
            <a:spLocks noGrp="1"/>
          </p:cNvSpPr>
          <p:nvPr>
            <p:ph type="dt" sz="half" idx="10"/>
          </p:nvPr>
        </p:nvSpPr>
        <p:spPr/>
        <p:txBody>
          <a:bodyPr/>
          <a:lstStyle/>
          <a:p>
            <a:r>
              <a:rPr lang="en-DE"/>
              <a:t>14/05/2018</a:t>
            </a:r>
            <a:endParaRPr lang="en-DE" dirty="0"/>
          </a:p>
        </p:txBody>
      </p:sp>
      <p:sp>
        <p:nvSpPr>
          <p:cNvPr id="4" name="Foliennummernplatzhalter 3">
            <a:extLst>
              <a:ext uri="{FF2B5EF4-FFF2-40B4-BE49-F238E27FC236}">
                <a16:creationId xmlns:a16="http://schemas.microsoft.com/office/drawing/2014/main" id="{D49C069B-8CEB-46DA-98FE-FFFCD508FC4B}"/>
              </a:ext>
            </a:extLst>
          </p:cNvPr>
          <p:cNvSpPr>
            <a:spLocks noGrp="1"/>
          </p:cNvSpPr>
          <p:nvPr>
            <p:ph type="sldNum" sz="quarter" idx="12"/>
          </p:nvPr>
        </p:nvSpPr>
        <p:spPr/>
        <p:txBody>
          <a:bodyPr/>
          <a:lstStyle/>
          <a:p>
            <a:fld id="{4CF9641B-0498-4324-97E5-118521FA9BD6}" type="slidenum">
              <a:rPr lang="en-DE" smtClean="0"/>
              <a:t>29</a:t>
            </a:fld>
            <a:endParaRPr lang="en-DE" dirty="0"/>
          </a:p>
        </p:txBody>
      </p:sp>
      <p:sp>
        <p:nvSpPr>
          <p:cNvPr id="8" name="Title 1">
            <a:extLst>
              <a:ext uri="{FF2B5EF4-FFF2-40B4-BE49-F238E27FC236}">
                <a16:creationId xmlns:a16="http://schemas.microsoft.com/office/drawing/2014/main" id="{AA5A5732-8F45-40CE-8CB6-1596F38585CD}"/>
              </a:ext>
            </a:extLst>
          </p:cNvPr>
          <p:cNvSpPr txBox="1">
            <a:spLocks/>
          </p:cNvSpPr>
          <p:nvPr/>
        </p:nvSpPr>
        <p:spPr>
          <a:xfrm>
            <a:off x="451834" y="263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latin typeface="Segoe UI Semilight" panose="020B0402040204020203" pitchFamily="34" charset="0"/>
                <a:cs typeface="Segoe UI Semilight" panose="020B0402040204020203" pitchFamily="34" charset="0"/>
              </a:rPr>
              <a:t>Application</a:t>
            </a:r>
            <a:r>
              <a:rPr lang="de-DE" dirty="0">
                <a:latin typeface="Segoe UI Semilight" panose="020B0402040204020203" pitchFamily="34" charset="0"/>
                <a:cs typeface="Segoe UI Semilight" panose="020B0402040204020203" pitchFamily="34" charset="0"/>
              </a:rPr>
              <a:t> </a:t>
            </a:r>
            <a:r>
              <a:rPr lang="de-DE" dirty="0" err="1">
                <a:latin typeface="Segoe UI Semilight" panose="020B0402040204020203" pitchFamily="34" charset="0"/>
                <a:cs typeface="Segoe UI Semilight" panose="020B0402040204020203" pitchFamily="34" charset="0"/>
              </a:rPr>
              <a:t>Insights</a:t>
            </a:r>
            <a:endParaRPr lang="en-DE" dirty="0">
              <a:latin typeface="Segoe UI Semilight" panose="020B0402040204020203" pitchFamily="34" charset="0"/>
              <a:cs typeface="Segoe UI Semilight" panose="020B0402040204020203" pitchFamily="34" charset="0"/>
            </a:endParaRPr>
          </a:p>
        </p:txBody>
      </p:sp>
      <p:pic>
        <p:nvPicPr>
          <p:cNvPr id="6" name="Grafik 5" descr="Ein Bild, das Ende, Schild, Gras, Himmel enthält.&#10;&#10;Automatisch generierte Beschreibung">
            <a:extLst>
              <a:ext uri="{FF2B5EF4-FFF2-40B4-BE49-F238E27FC236}">
                <a16:creationId xmlns:a16="http://schemas.microsoft.com/office/drawing/2014/main" id="{2EF7643E-1FB4-4776-87B3-B82FD42EBE89}"/>
              </a:ext>
            </a:extLst>
          </p:cNvPr>
          <p:cNvPicPr>
            <a:picLocks noChangeAspect="1"/>
          </p:cNvPicPr>
          <p:nvPr/>
        </p:nvPicPr>
        <p:blipFill rotWithShape="1">
          <a:blip r:embed="rId3">
            <a:extLst>
              <a:ext uri="{28A0092B-C50C-407E-A947-70E740481C1C}">
                <a14:useLocalDpi xmlns:a14="http://schemas.microsoft.com/office/drawing/2010/main" val="0"/>
              </a:ext>
            </a:extLst>
          </a:blip>
          <a:srcRect l="56173"/>
          <a:stretch/>
        </p:blipFill>
        <p:spPr>
          <a:xfrm>
            <a:off x="7688686" y="0"/>
            <a:ext cx="4503313" cy="6858000"/>
          </a:xfrm>
          <a:prstGeom prst="rect">
            <a:avLst/>
          </a:prstGeom>
        </p:spPr>
      </p:pic>
      <p:cxnSp>
        <p:nvCxnSpPr>
          <p:cNvPr id="12" name="Straight Connector 3">
            <a:extLst>
              <a:ext uri="{FF2B5EF4-FFF2-40B4-BE49-F238E27FC236}">
                <a16:creationId xmlns:a16="http://schemas.microsoft.com/office/drawing/2014/main" id="{F2EADF45-B723-41C2-A88D-92DD42C5B08E}"/>
              </a:ext>
            </a:extLst>
          </p:cNvPr>
          <p:cNvCxnSpPr>
            <a:cxnSpLocks/>
          </p:cNvCxnSpPr>
          <p:nvPr/>
        </p:nvCxnSpPr>
        <p:spPr>
          <a:xfrm>
            <a:off x="7624466" y="-92649"/>
            <a:ext cx="0" cy="7175240"/>
          </a:xfrm>
          <a:prstGeom prst="line">
            <a:avLst/>
          </a:prstGeom>
          <a:ln w="127000">
            <a:gradFill>
              <a:gsLst>
                <a:gs pos="23000">
                  <a:srgbClr val="00B0F0"/>
                </a:gs>
                <a:gs pos="56000">
                  <a:srgbClr val="00B0F0"/>
                </a:gs>
                <a:gs pos="83000">
                  <a:srgbClr val="00B0F0"/>
                </a:gs>
                <a:gs pos="0">
                  <a:srgbClr val="00B0F0"/>
                </a:gs>
                <a:gs pos="100000">
                  <a:srgbClr val="00B0F0"/>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71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text on a white background&#10;&#10;Description generated with high confidence">
            <a:extLst>
              <a:ext uri="{FF2B5EF4-FFF2-40B4-BE49-F238E27FC236}">
                <a16:creationId xmlns:a16="http://schemas.microsoft.com/office/drawing/2014/main" id="{297DD066-15AA-4B8C-9CB5-D0C685A89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1911485"/>
          </a:xfrm>
          <a:prstGeom prst="rect">
            <a:avLst/>
          </a:prstGeom>
        </p:spPr>
      </p:pic>
      <p:sp>
        <p:nvSpPr>
          <p:cNvPr id="28" name="Freeform: Shape 27">
            <a:extLst>
              <a:ext uri="{FF2B5EF4-FFF2-40B4-BE49-F238E27FC236}">
                <a16:creationId xmlns:a16="http://schemas.microsoft.com/office/drawing/2014/main" id="{5A0CC0C7-2EE6-403F-87DB-D86522A57AD6}"/>
              </a:ext>
            </a:extLst>
          </p:cNvPr>
          <p:cNvSpPr/>
          <p:nvPr/>
        </p:nvSpPr>
        <p:spPr>
          <a:xfrm rot="16200000">
            <a:off x="5005843" y="-308643"/>
            <a:ext cx="2174093" cy="12428376"/>
          </a:xfrm>
          <a:custGeom>
            <a:avLst/>
            <a:gdLst>
              <a:gd name="connsiteX0" fmla="*/ 0 w 5510464"/>
              <a:gd name="connsiteY0" fmla="*/ 0 h 6994525"/>
              <a:gd name="connsiteX1" fmla="*/ 4258352 w 5510464"/>
              <a:gd name="connsiteY1" fmla="*/ 0 h 6994525"/>
              <a:gd name="connsiteX2" fmla="*/ 4415730 w 5510464"/>
              <a:gd name="connsiteY2" fmla="*/ 200265 h 6994525"/>
              <a:gd name="connsiteX3" fmla="*/ 4634440 w 5510464"/>
              <a:gd name="connsiteY3" fmla="*/ 517819 h 6994525"/>
              <a:gd name="connsiteX4" fmla="*/ 4676770 w 5510464"/>
              <a:gd name="connsiteY4" fmla="*/ 583848 h 6994525"/>
              <a:gd name="connsiteX5" fmla="*/ 4865018 w 5510464"/>
              <a:gd name="connsiteY5" fmla="*/ 908989 h 6994525"/>
              <a:gd name="connsiteX6" fmla="*/ 4948724 w 5510464"/>
              <a:gd name="connsiteY6" fmla="*/ 1072424 h 6994525"/>
              <a:gd name="connsiteX7" fmla="*/ 4970132 w 5510464"/>
              <a:gd name="connsiteY7" fmla="*/ 1115016 h 6994525"/>
              <a:gd name="connsiteX8" fmla="*/ 5071322 w 5510464"/>
              <a:gd name="connsiteY8" fmla="*/ 1338842 h 6994525"/>
              <a:gd name="connsiteX9" fmla="*/ 5096750 w 5510464"/>
              <a:gd name="connsiteY9" fmla="*/ 1401353 h 6994525"/>
              <a:gd name="connsiteX10" fmla="*/ 5163044 w 5510464"/>
              <a:gd name="connsiteY10" fmla="*/ 1569491 h 6994525"/>
              <a:gd name="connsiteX11" fmla="*/ 5192688 w 5510464"/>
              <a:gd name="connsiteY11" fmla="*/ 1651633 h 6994525"/>
              <a:gd name="connsiteX12" fmla="*/ 5245982 w 5510464"/>
              <a:gd name="connsiteY12" fmla="*/ 1809141 h 6994525"/>
              <a:gd name="connsiteX13" fmla="*/ 5272450 w 5510464"/>
              <a:gd name="connsiteY13" fmla="*/ 1892871 h 6994525"/>
              <a:gd name="connsiteX14" fmla="*/ 5322314 w 5510464"/>
              <a:gd name="connsiteY14" fmla="*/ 2068469 h 6994525"/>
              <a:gd name="connsiteX15" fmla="*/ 5340348 w 5510464"/>
              <a:gd name="connsiteY15" fmla="*/ 2134702 h 6994525"/>
              <a:gd name="connsiteX16" fmla="*/ 5396790 w 5510464"/>
              <a:gd name="connsiteY16" fmla="*/ 2379255 h 6994525"/>
              <a:gd name="connsiteX17" fmla="*/ 5405742 w 5510464"/>
              <a:gd name="connsiteY17" fmla="*/ 2427203 h 6994525"/>
              <a:gd name="connsiteX18" fmla="*/ 5441746 w 5510464"/>
              <a:gd name="connsiteY18" fmla="*/ 2628812 h 6994525"/>
              <a:gd name="connsiteX19" fmla="*/ 5454100 w 5510464"/>
              <a:gd name="connsiteY19" fmla="*/ 2714177 h 6994525"/>
              <a:gd name="connsiteX20" fmla="*/ 5475844 w 5510464"/>
              <a:gd name="connsiteY20" fmla="*/ 2885296 h 6994525"/>
              <a:gd name="connsiteX21" fmla="*/ 5485280 w 5510464"/>
              <a:gd name="connsiteY21" fmla="*/ 2976796 h 6994525"/>
              <a:gd name="connsiteX22" fmla="*/ 5498834 w 5510464"/>
              <a:gd name="connsiteY22" fmla="*/ 3155042 h 6994525"/>
              <a:gd name="connsiteX23" fmla="*/ 5503874 w 5510464"/>
              <a:gd name="connsiteY23" fmla="*/ 3236654 h 6994525"/>
              <a:gd name="connsiteX24" fmla="*/ 5510464 w 5510464"/>
              <a:gd name="connsiteY24" fmla="*/ 3497263 h 6994525"/>
              <a:gd name="connsiteX25" fmla="*/ 5503874 w 5510464"/>
              <a:gd name="connsiteY25" fmla="*/ 3757872 h 6994525"/>
              <a:gd name="connsiteX26" fmla="*/ 5498834 w 5510464"/>
              <a:gd name="connsiteY26" fmla="*/ 3839486 h 6994525"/>
              <a:gd name="connsiteX27" fmla="*/ 5485280 w 5510464"/>
              <a:gd name="connsiteY27" fmla="*/ 4017730 h 6994525"/>
              <a:gd name="connsiteX28" fmla="*/ 5475844 w 5510464"/>
              <a:gd name="connsiteY28" fmla="*/ 4109231 h 6994525"/>
              <a:gd name="connsiteX29" fmla="*/ 5454100 w 5510464"/>
              <a:gd name="connsiteY29" fmla="*/ 4280349 h 6994525"/>
              <a:gd name="connsiteX30" fmla="*/ 5441746 w 5510464"/>
              <a:gd name="connsiteY30" fmla="*/ 4365714 h 6994525"/>
              <a:gd name="connsiteX31" fmla="*/ 5405742 w 5510464"/>
              <a:gd name="connsiteY31" fmla="*/ 4567327 h 6994525"/>
              <a:gd name="connsiteX32" fmla="*/ 5396790 w 5510464"/>
              <a:gd name="connsiteY32" fmla="*/ 4615270 h 6994525"/>
              <a:gd name="connsiteX33" fmla="*/ 5340346 w 5510464"/>
              <a:gd name="connsiteY33" fmla="*/ 4859826 h 6994525"/>
              <a:gd name="connsiteX34" fmla="*/ 5322318 w 5510464"/>
              <a:gd name="connsiteY34" fmla="*/ 4926050 h 6994525"/>
              <a:gd name="connsiteX35" fmla="*/ 5272450 w 5510464"/>
              <a:gd name="connsiteY35" fmla="*/ 5101658 h 6994525"/>
              <a:gd name="connsiteX36" fmla="*/ 5245984 w 5510464"/>
              <a:gd name="connsiteY36" fmla="*/ 5185383 h 6994525"/>
              <a:gd name="connsiteX37" fmla="*/ 5192688 w 5510464"/>
              <a:gd name="connsiteY37" fmla="*/ 5342895 h 6994525"/>
              <a:gd name="connsiteX38" fmla="*/ 5163044 w 5510464"/>
              <a:gd name="connsiteY38" fmla="*/ 5425034 h 6994525"/>
              <a:gd name="connsiteX39" fmla="*/ 5096746 w 5510464"/>
              <a:gd name="connsiteY39" fmla="*/ 5593178 h 6994525"/>
              <a:gd name="connsiteX40" fmla="*/ 5071322 w 5510464"/>
              <a:gd name="connsiteY40" fmla="*/ 5655683 h 6994525"/>
              <a:gd name="connsiteX41" fmla="*/ 4970130 w 5510464"/>
              <a:gd name="connsiteY41" fmla="*/ 5879515 h 6994525"/>
              <a:gd name="connsiteX42" fmla="*/ 4948738 w 5510464"/>
              <a:gd name="connsiteY42" fmla="*/ 5922076 h 6994525"/>
              <a:gd name="connsiteX43" fmla="*/ 4865014 w 5510464"/>
              <a:gd name="connsiteY43" fmla="*/ 6085542 h 6994525"/>
              <a:gd name="connsiteX44" fmla="*/ 4676774 w 5510464"/>
              <a:gd name="connsiteY44" fmla="*/ 6410673 h 6994525"/>
              <a:gd name="connsiteX45" fmla="*/ 4634432 w 5510464"/>
              <a:gd name="connsiteY45" fmla="*/ 6476717 h 6994525"/>
              <a:gd name="connsiteX46" fmla="*/ 4415740 w 5510464"/>
              <a:gd name="connsiteY46" fmla="*/ 6794249 h 6994525"/>
              <a:gd name="connsiteX47" fmla="*/ 4415730 w 5510464"/>
              <a:gd name="connsiteY47" fmla="*/ 6794261 h 6994525"/>
              <a:gd name="connsiteX48" fmla="*/ 4303874 w 5510464"/>
              <a:gd name="connsiteY48" fmla="*/ 6936601 h 6994525"/>
              <a:gd name="connsiteX49" fmla="*/ 4258354 w 5510464"/>
              <a:gd name="connsiteY49" fmla="*/ 6994525 h 6994525"/>
              <a:gd name="connsiteX50" fmla="*/ 0 w 5510464"/>
              <a:gd name="connsiteY50" fmla="*/ 6994525 h 6994525"/>
              <a:gd name="connsiteX0" fmla="*/ 0 w 5510464"/>
              <a:gd name="connsiteY0" fmla="*/ 6994525 h 6994525"/>
              <a:gd name="connsiteX1" fmla="*/ 4258352 w 5510464"/>
              <a:gd name="connsiteY1" fmla="*/ 0 h 6994525"/>
              <a:gd name="connsiteX2" fmla="*/ 4415730 w 5510464"/>
              <a:gd name="connsiteY2" fmla="*/ 200265 h 6994525"/>
              <a:gd name="connsiteX3" fmla="*/ 4634440 w 5510464"/>
              <a:gd name="connsiteY3" fmla="*/ 517819 h 6994525"/>
              <a:gd name="connsiteX4" fmla="*/ 4676770 w 5510464"/>
              <a:gd name="connsiteY4" fmla="*/ 583848 h 6994525"/>
              <a:gd name="connsiteX5" fmla="*/ 4865018 w 5510464"/>
              <a:gd name="connsiteY5" fmla="*/ 908989 h 6994525"/>
              <a:gd name="connsiteX6" fmla="*/ 4948724 w 5510464"/>
              <a:gd name="connsiteY6" fmla="*/ 1072424 h 6994525"/>
              <a:gd name="connsiteX7" fmla="*/ 4970132 w 5510464"/>
              <a:gd name="connsiteY7" fmla="*/ 1115016 h 6994525"/>
              <a:gd name="connsiteX8" fmla="*/ 5071322 w 5510464"/>
              <a:gd name="connsiteY8" fmla="*/ 1338842 h 6994525"/>
              <a:gd name="connsiteX9" fmla="*/ 5096750 w 5510464"/>
              <a:gd name="connsiteY9" fmla="*/ 1401353 h 6994525"/>
              <a:gd name="connsiteX10" fmla="*/ 5163044 w 5510464"/>
              <a:gd name="connsiteY10" fmla="*/ 1569491 h 6994525"/>
              <a:gd name="connsiteX11" fmla="*/ 5192688 w 5510464"/>
              <a:gd name="connsiteY11" fmla="*/ 1651633 h 6994525"/>
              <a:gd name="connsiteX12" fmla="*/ 5245982 w 5510464"/>
              <a:gd name="connsiteY12" fmla="*/ 1809141 h 6994525"/>
              <a:gd name="connsiteX13" fmla="*/ 5272450 w 5510464"/>
              <a:gd name="connsiteY13" fmla="*/ 1892871 h 6994525"/>
              <a:gd name="connsiteX14" fmla="*/ 5322314 w 5510464"/>
              <a:gd name="connsiteY14" fmla="*/ 2068469 h 6994525"/>
              <a:gd name="connsiteX15" fmla="*/ 5340348 w 5510464"/>
              <a:gd name="connsiteY15" fmla="*/ 2134702 h 6994525"/>
              <a:gd name="connsiteX16" fmla="*/ 5396790 w 5510464"/>
              <a:gd name="connsiteY16" fmla="*/ 2379255 h 6994525"/>
              <a:gd name="connsiteX17" fmla="*/ 5405742 w 5510464"/>
              <a:gd name="connsiteY17" fmla="*/ 2427203 h 6994525"/>
              <a:gd name="connsiteX18" fmla="*/ 5441746 w 5510464"/>
              <a:gd name="connsiteY18" fmla="*/ 2628812 h 6994525"/>
              <a:gd name="connsiteX19" fmla="*/ 5454100 w 5510464"/>
              <a:gd name="connsiteY19" fmla="*/ 2714177 h 6994525"/>
              <a:gd name="connsiteX20" fmla="*/ 5475844 w 5510464"/>
              <a:gd name="connsiteY20" fmla="*/ 2885296 h 6994525"/>
              <a:gd name="connsiteX21" fmla="*/ 5485280 w 5510464"/>
              <a:gd name="connsiteY21" fmla="*/ 2976796 h 6994525"/>
              <a:gd name="connsiteX22" fmla="*/ 5498834 w 5510464"/>
              <a:gd name="connsiteY22" fmla="*/ 3155042 h 6994525"/>
              <a:gd name="connsiteX23" fmla="*/ 5503874 w 5510464"/>
              <a:gd name="connsiteY23" fmla="*/ 3236654 h 6994525"/>
              <a:gd name="connsiteX24" fmla="*/ 5510464 w 5510464"/>
              <a:gd name="connsiteY24" fmla="*/ 3497263 h 6994525"/>
              <a:gd name="connsiteX25" fmla="*/ 5503874 w 5510464"/>
              <a:gd name="connsiteY25" fmla="*/ 3757872 h 6994525"/>
              <a:gd name="connsiteX26" fmla="*/ 5498834 w 5510464"/>
              <a:gd name="connsiteY26" fmla="*/ 3839486 h 6994525"/>
              <a:gd name="connsiteX27" fmla="*/ 5485280 w 5510464"/>
              <a:gd name="connsiteY27" fmla="*/ 4017730 h 6994525"/>
              <a:gd name="connsiteX28" fmla="*/ 5475844 w 5510464"/>
              <a:gd name="connsiteY28" fmla="*/ 4109231 h 6994525"/>
              <a:gd name="connsiteX29" fmla="*/ 5454100 w 5510464"/>
              <a:gd name="connsiteY29" fmla="*/ 4280349 h 6994525"/>
              <a:gd name="connsiteX30" fmla="*/ 5441746 w 5510464"/>
              <a:gd name="connsiteY30" fmla="*/ 4365714 h 6994525"/>
              <a:gd name="connsiteX31" fmla="*/ 5405742 w 5510464"/>
              <a:gd name="connsiteY31" fmla="*/ 4567327 h 6994525"/>
              <a:gd name="connsiteX32" fmla="*/ 5396790 w 5510464"/>
              <a:gd name="connsiteY32" fmla="*/ 4615270 h 6994525"/>
              <a:gd name="connsiteX33" fmla="*/ 5340346 w 5510464"/>
              <a:gd name="connsiteY33" fmla="*/ 4859826 h 6994525"/>
              <a:gd name="connsiteX34" fmla="*/ 5322318 w 5510464"/>
              <a:gd name="connsiteY34" fmla="*/ 4926050 h 6994525"/>
              <a:gd name="connsiteX35" fmla="*/ 5272450 w 5510464"/>
              <a:gd name="connsiteY35" fmla="*/ 5101658 h 6994525"/>
              <a:gd name="connsiteX36" fmla="*/ 5245984 w 5510464"/>
              <a:gd name="connsiteY36" fmla="*/ 5185383 h 6994525"/>
              <a:gd name="connsiteX37" fmla="*/ 5192688 w 5510464"/>
              <a:gd name="connsiteY37" fmla="*/ 5342895 h 6994525"/>
              <a:gd name="connsiteX38" fmla="*/ 5163044 w 5510464"/>
              <a:gd name="connsiteY38" fmla="*/ 5425034 h 6994525"/>
              <a:gd name="connsiteX39" fmla="*/ 5096746 w 5510464"/>
              <a:gd name="connsiteY39" fmla="*/ 5593178 h 6994525"/>
              <a:gd name="connsiteX40" fmla="*/ 5071322 w 5510464"/>
              <a:gd name="connsiteY40" fmla="*/ 5655683 h 6994525"/>
              <a:gd name="connsiteX41" fmla="*/ 4970130 w 5510464"/>
              <a:gd name="connsiteY41" fmla="*/ 5879515 h 6994525"/>
              <a:gd name="connsiteX42" fmla="*/ 4948738 w 5510464"/>
              <a:gd name="connsiteY42" fmla="*/ 5922076 h 6994525"/>
              <a:gd name="connsiteX43" fmla="*/ 4865014 w 5510464"/>
              <a:gd name="connsiteY43" fmla="*/ 6085542 h 6994525"/>
              <a:gd name="connsiteX44" fmla="*/ 4676774 w 5510464"/>
              <a:gd name="connsiteY44" fmla="*/ 6410673 h 6994525"/>
              <a:gd name="connsiteX45" fmla="*/ 4634432 w 5510464"/>
              <a:gd name="connsiteY45" fmla="*/ 6476717 h 6994525"/>
              <a:gd name="connsiteX46" fmla="*/ 4415740 w 5510464"/>
              <a:gd name="connsiteY46" fmla="*/ 6794249 h 6994525"/>
              <a:gd name="connsiteX47" fmla="*/ 4415730 w 5510464"/>
              <a:gd name="connsiteY47" fmla="*/ 6794261 h 6994525"/>
              <a:gd name="connsiteX48" fmla="*/ 4303874 w 5510464"/>
              <a:gd name="connsiteY48" fmla="*/ 6936601 h 6994525"/>
              <a:gd name="connsiteX49" fmla="*/ 4258354 w 5510464"/>
              <a:gd name="connsiteY49" fmla="*/ 6994525 h 6994525"/>
              <a:gd name="connsiteX50" fmla="*/ 0 w 5510464"/>
              <a:gd name="connsiteY50" fmla="*/ 6994525 h 6994525"/>
              <a:gd name="connsiteX0" fmla="*/ 2 w 1252112"/>
              <a:gd name="connsiteY0" fmla="*/ 6994525 h 6994525"/>
              <a:gd name="connsiteX1" fmla="*/ 0 w 1252112"/>
              <a:gd name="connsiteY1" fmla="*/ 0 h 6994525"/>
              <a:gd name="connsiteX2" fmla="*/ 157378 w 1252112"/>
              <a:gd name="connsiteY2" fmla="*/ 200265 h 6994525"/>
              <a:gd name="connsiteX3" fmla="*/ 376088 w 1252112"/>
              <a:gd name="connsiteY3" fmla="*/ 517819 h 6994525"/>
              <a:gd name="connsiteX4" fmla="*/ 418418 w 1252112"/>
              <a:gd name="connsiteY4" fmla="*/ 583848 h 6994525"/>
              <a:gd name="connsiteX5" fmla="*/ 606666 w 1252112"/>
              <a:gd name="connsiteY5" fmla="*/ 908989 h 6994525"/>
              <a:gd name="connsiteX6" fmla="*/ 690372 w 1252112"/>
              <a:gd name="connsiteY6" fmla="*/ 1072424 h 6994525"/>
              <a:gd name="connsiteX7" fmla="*/ 711780 w 1252112"/>
              <a:gd name="connsiteY7" fmla="*/ 1115016 h 6994525"/>
              <a:gd name="connsiteX8" fmla="*/ 812970 w 1252112"/>
              <a:gd name="connsiteY8" fmla="*/ 1338842 h 6994525"/>
              <a:gd name="connsiteX9" fmla="*/ 838398 w 1252112"/>
              <a:gd name="connsiteY9" fmla="*/ 1401353 h 6994525"/>
              <a:gd name="connsiteX10" fmla="*/ 904692 w 1252112"/>
              <a:gd name="connsiteY10" fmla="*/ 1569491 h 6994525"/>
              <a:gd name="connsiteX11" fmla="*/ 934336 w 1252112"/>
              <a:gd name="connsiteY11" fmla="*/ 1651633 h 6994525"/>
              <a:gd name="connsiteX12" fmla="*/ 987630 w 1252112"/>
              <a:gd name="connsiteY12" fmla="*/ 1809141 h 6994525"/>
              <a:gd name="connsiteX13" fmla="*/ 1014098 w 1252112"/>
              <a:gd name="connsiteY13" fmla="*/ 1892871 h 6994525"/>
              <a:gd name="connsiteX14" fmla="*/ 1063962 w 1252112"/>
              <a:gd name="connsiteY14" fmla="*/ 2068469 h 6994525"/>
              <a:gd name="connsiteX15" fmla="*/ 1081996 w 1252112"/>
              <a:gd name="connsiteY15" fmla="*/ 2134702 h 6994525"/>
              <a:gd name="connsiteX16" fmla="*/ 1138438 w 1252112"/>
              <a:gd name="connsiteY16" fmla="*/ 2379255 h 6994525"/>
              <a:gd name="connsiteX17" fmla="*/ 1147390 w 1252112"/>
              <a:gd name="connsiteY17" fmla="*/ 2427203 h 6994525"/>
              <a:gd name="connsiteX18" fmla="*/ 1183394 w 1252112"/>
              <a:gd name="connsiteY18" fmla="*/ 2628812 h 6994525"/>
              <a:gd name="connsiteX19" fmla="*/ 1195748 w 1252112"/>
              <a:gd name="connsiteY19" fmla="*/ 2714177 h 6994525"/>
              <a:gd name="connsiteX20" fmla="*/ 1217492 w 1252112"/>
              <a:gd name="connsiteY20" fmla="*/ 2885296 h 6994525"/>
              <a:gd name="connsiteX21" fmla="*/ 1226928 w 1252112"/>
              <a:gd name="connsiteY21" fmla="*/ 2976796 h 6994525"/>
              <a:gd name="connsiteX22" fmla="*/ 1240482 w 1252112"/>
              <a:gd name="connsiteY22" fmla="*/ 3155042 h 6994525"/>
              <a:gd name="connsiteX23" fmla="*/ 1245522 w 1252112"/>
              <a:gd name="connsiteY23" fmla="*/ 3236654 h 6994525"/>
              <a:gd name="connsiteX24" fmla="*/ 1252112 w 1252112"/>
              <a:gd name="connsiteY24" fmla="*/ 3497263 h 6994525"/>
              <a:gd name="connsiteX25" fmla="*/ 1245522 w 1252112"/>
              <a:gd name="connsiteY25" fmla="*/ 3757872 h 6994525"/>
              <a:gd name="connsiteX26" fmla="*/ 1240482 w 1252112"/>
              <a:gd name="connsiteY26" fmla="*/ 3839486 h 6994525"/>
              <a:gd name="connsiteX27" fmla="*/ 1226928 w 1252112"/>
              <a:gd name="connsiteY27" fmla="*/ 4017730 h 6994525"/>
              <a:gd name="connsiteX28" fmla="*/ 1217492 w 1252112"/>
              <a:gd name="connsiteY28" fmla="*/ 4109231 h 6994525"/>
              <a:gd name="connsiteX29" fmla="*/ 1195748 w 1252112"/>
              <a:gd name="connsiteY29" fmla="*/ 4280349 h 6994525"/>
              <a:gd name="connsiteX30" fmla="*/ 1183394 w 1252112"/>
              <a:gd name="connsiteY30" fmla="*/ 4365714 h 6994525"/>
              <a:gd name="connsiteX31" fmla="*/ 1147390 w 1252112"/>
              <a:gd name="connsiteY31" fmla="*/ 4567327 h 6994525"/>
              <a:gd name="connsiteX32" fmla="*/ 1138438 w 1252112"/>
              <a:gd name="connsiteY32" fmla="*/ 4615270 h 6994525"/>
              <a:gd name="connsiteX33" fmla="*/ 1081994 w 1252112"/>
              <a:gd name="connsiteY33" fmla="*/ 4859826 h 6994525"/>
              <a:gd name="connsiteX34" fmla="*/ 1063966 w 1252112"/>
              <a:gd name="connsiteY34" fmla="*/ 4926050 h 6994525"/>
              <a:gd name="connsiteX35" fmla="*/ 1014098 w 1252112"/>
              <a:gd name="connsiteY35" fmla="*/ 5101658 h 6994525"/>
              <a:gd name="connsiteX36" fmla="*/ 987632 w 1252112"/>
              <a:gd name="connsiteY36" fmla="*/ 5185383 h 6994525"/>
              <a:gd name="connsiteX37" fmla="*/ 934336 w 1252112"/>
              <a:gd name="connsiteY37" fmla="*/ 5342895 h 6994525"/>
              <a:gd name="connsiteX38" fmla="*/ 904692 w 1252112"/>
              <a:gd name="connsiteY38" fmla="*/ 5425034 h 6994525"/>
              <a:gd name="connsiteX39" fmla="*/ 838394 w 1252112"/>
              <a:gd name="connsiteY39" fmla="*/ 5593178 h 6994525"/>
              <a:gd name="connsiteX40" fmla="*/ 812970 w 1252112"/>
              <a:gd name="connsiteY40" fmla="*/ 5655683 h 6994525"/>
              <a:gd name="connsiteX41" fmla="*/ 711778 w 1252112"/>
              <a:gd name="connsiteY41" fmla="*/ 5879515 h 6994525"/>
              <a:gd name="connsiteX42" fmla="*/ 690386 w 1252112"/>
              <a:gd name="connsiteY42" fmla="*/ 5922076 h 6994525"/>
              <a:gd name="connsiteX43" fmla="*/ 606662 w 1252112"/>
              <a:gd name="connsiteY43" fmla="*/ 6085542 h 6994525"/>
              <a:gd name="connsiteX44" fmla="*/ 418422 w 1252112"/>
              <a:gd name="connsiteY44" fmla="*/ 6410673 h 6994525"/>
              <a:gd name="connsiteX45" fmla="*/ 376080 w 1252112"/>
              <a:gd name="connsiteY45" fmla="*/ 6476717 h 6994525"/>
              <a:gd name="connsiteX46" fmla="*/ 157388 w 1252112"/>
              <a:gd name="connsiteY46" fmla="*/ 6794249 h 6994525"/>
              <a:gd name="connsiteX47" fmla="*/ 157378 w 1252112"/>
              <a:gd name="connsiteY47" fmla="*/ 6794261 h 6994525"/>
              <a:gd name="connsiteX48" fmla="*/ 45522 w 1252112"/>
              <a:gd name="connsiteY48" fmla="*/ 6936601 h 6994525"/>
              <a:gd name="connsiteX49" fmla="*/ 2 w 1252112"/>
              <a:gd name="connsiteY49" fmla="*/ 6994525 h 6994525"/>
              <a:gd name="connsiteX0" fmla="*/ 0 w 1252112"/>
              <a:gd name="connsiteY0" fmla="*/ 0 h 7082414"/>
              <a:gd name="connsiteX1" fmla="*/ 157378 w 1252112"/>
              <a:gd name="connsiteY1" fmla="*/ 200265 h 7082414"/>
              <a:gd name="connsiteX2" fmla="*/ 376088 w 1252112"/>
              <a:gd name="connsiteY2" fmla="*/ 517819 h 7082414"/>
              <a:gd name="connsiteX3" fmla="*/ 418418 w 1252112"/>
              <a:gd name="connsiteY3" fmla="*/ 583848 h 7082414"/>
              <a:gd name="connsiteX4" fmla="*/ 606666 w 1252112"/>
              <a:gd name="connsiteY4" fmla="*/ 908989 h 7082414"/>
              <a:gd name="connsiteX5" fmla="*/ 690372 w 1252112"/>
              <a:gd name="connsiteY5" fmla="*/ 1072424 h 7082414"/>
              <a:gd name="connsiteX6" fmla="*/ 711780 w 1252112"/>
              <a:gd name="connsiteY6" fmla="*/ 1115016 h 7082414"/>
              <a:gd name="connsiteX7" fmla="*/ 812970 w 1252112"/>
              <a:gd name="connsiteY7" fmla="*/ 1338842 h 7082414"/>
              <a:gd name="connsiteX8" fmla="*/ 838398 w 1252112"/>
              <a:gd name="connsiteY8" fmla="*/ 1401353 h 7082414"/>
              <a:gd name="connsiteX9" fmla="*/ 904692 w 1252112"/>
              <a:gd name="connsiteY9" fmla="*/ 1569491 h 7082414"/>
              <a:gd name="connsiteX10" fmla="*/ 934336 w 1252112"/>
              <a:gd name="connsiteY10" fmla="*/ 1651633 h 7082414"/>
              <a:gd name="connsiteX11" fmla="*/ 987630 w 1252112"/>
              <a:gd name="connsiteY11" fmla="*/ 1809141 h 7082414"/>
              <a:gd name="connsiteX12" fmla="*/ 1014098 w 1252112"/>
              <a:gd name="connsiteY12" fmla="*/ 1892871 h 7082414"/>
              <a:gd name="connsiteX13" fmla="*/ 1063962 w 1252112"/>
              <a:gd name="connsiteY13" fmla="*/ 2068469 h 7082414"/>
              <a:gd name="connsiteX14" fmla="*/ 1081996 w 1252112"/>
              <a:gd name="connsiteY14" fmla="*/ 2134702 h 7082414"/>
              <a:gd name="connsiteX15" fmla="*/ 1138438 w 1252112"/>
              <a:gd name="connsiteY15" fmla="*/ 2379255 h 7082414"/>
              <a:gd name="connsiteX16" fmla="*/ 1147390 w 1252112"/>
              <a:gd name="connsiteY16" fmla="*/ 2427203 h 7082414"/>
              <a:gd name="connsiteX17" fmla="*/ 1183394 w 1252112"/>
              <a:gd name="connsiteY17" fmla="*/ 2628812 h 7082414"/>
              <a:gd name="connsiteX18" fmla="*/ 1195748 w 1252112"/>
              <a:gd name="connsiteY18" fmla="*/ 2714177 h 7082414"/>
              <a:gd name="connsiteX19" fmla="*/ 1217492 w 1252112"/>
              <a:gd name="connsiteY19" fmla="*/ 2885296 h 7082414"/>
              <a:gd name="connsiteX20" fmla="*/ 1226928 w 1252112"/>
              <a:gd name="connsiteY20" fmla="*/ 2976796 h 7082414"/>
              <a:gd name="connsiteX21" fmla="*/ 1240482 w 1252112"/>
              <a:gd name="connsiteY21" fmla="*/ 3155042 h 7082414"/>
              <a:gd name="connsiteX22" fmla="*/ 1245522 w 1252112"/>
              <a:gd name="connsiteY22" fmla="*/ 3236654 h 7082414"/>
              <a:gd name="connsiteX23" fmla="*/ 1252112 w 1252112"/>
              <a:gd name="connsiteY23" fmla="*/ 3497263 h 7082414"/>
              <a:gd name="connsiteX24" fmla="*/ 1245522 w 1252112"/>
              <a:gd name="connsiteY24" fmla="*/ 3757872 h 7082414"/>
              <a:gd name="connsiteX25" fmla="*/ 1240482 w 1252112"/>
              <a:gd name="connsiteY25" fmla="*/ 3839486 h 7082414"/>
              <a:gd name="connsiteX26" fmla="*/ 1226928 w 1252112"/>
              <a:gd name="connsiteY26" fmla="*/ 4017730 h 7082414"/>
              <a:gd name="connsiteX27" fmla="*/ 1217492 w 1252112"/>
              <a:gd name="connsiteY27" fmla="*/ 4109231 h 7082414"/>
              <a:gd name="connsiteX28" fmla="*/ 1195748 w 1252112"/>
              <a:gd name="connsiteY28" fmla="*/ 4280349 h 7082414"/>
              <a:gd name="connsiteX29" fmla="*/ 1183394 w 1252112"/>
              <a:gd name="connsiteY29" fmla="*/ 4365714 h 7082414"/>
              <a:gd name="connsiteX30" fmla="*/ 1147390 w 1252112"/>
              <a:gd name="connsiteY30" fmla="*/ 4567327 h 7082414"/>
              <a:gd name="connsiteX31" fmla="*/ 1138438 w 1252112"/>
              <a:gd name="connsiteY31" fmla="*/ 4615270 h 7082414"/>
              <a:gd name="connsiteX32" fmla="*/ 1081994 w 1252112"/>
              <a:gd name="connsiteY32" fmla="*/ 4859826 h 7082414"/>
              <a:gd name="connsiteX33" fmla="*/ 1063966 w 1252112"/>
              <a:gd name="connsiteY33" fmla="*/ 4926050 h 7082414"/>
              <a:gd name="connsiteX34" fmla="*/ 1014098 w 1252112"/>
              <a:gd name="connsiteY34" fmla="*/ 5101658 h 7082414"/>
              <a:gd name="connsiteX35" fmla="*/ 987632 w 1252112"/>
              <a:gd name="connsiteY35" fmla="*/ 5185383 h 7082414"/>
              <a:gd name="connsiteX36" fmla="*/ 934336 w 1252112"/>
              <a:gd name="connsiteY36" fmla="*/ 5342895 h 7082414"/>
              <a:gd name="connsiteX37" fmla="*/ 904692 w 1252112"/>
              <a:gd name="connsiteY37" fmla="*/ 5425034 h 7082414"/>
              <a:gd name="connsiteX38" fmla="*/ 838394 w 1252112"/>
              <a:gd name="connsiteY38" fmla="*/ 5593178 h 7082414"/>
              <a:gd name="connsiteX39" fmla="*/ 812970 w 1252112"/>
              <a:gd name="connsiteY39" fmla="*/ 5655683 h 7082414"/>
              <a:gd name="connsiteX40" fmla="*/ 711778 w 1252112"/>
              <a:gd name="connsiteY40" fmla="*/ 5879515 h 7082414"/>
              <a:gd name="connsiteX41" fmla="*/ 690386 w 1252112"/>
              <a:gd name="connsiteY41" fmla="*/ 5922076 h 7082414"/>
              <a:gd name="connsiteX42" fmla="*/ 606662 w 1252112"/>
              <a:gd name="connsiteY42" fmla="*/ 6085542 h 7082414"/>
              <a:gd name="connsiteX43" fmla="*/ 418422 w 1252112"/>
              <a:gd name="connsiteY43" fmla="*/ 6410673 h 7082414"/>
              <a:gd name="connsiteX44" fmla="*/ 376080 w 1252112"/>
              <a:gd name="connsiteY44" fmla="*/ 6476717 h 7082414"/>
              <a:gd name="connsiteX45" fmla="*/ 157388 w 1252112"/>
              <a:gd name="connsiteY45" fmla="*/ 6794249 h 7082414"/>
              <a:gd name="connsiteX46" fmla="*/ 157378 w 1252112"/>
              <a:gd name="connsiteY46" fmla="*/ 6794261 h 7082414"/>
              <a:gd name="connsiteX47" fmla="*/ 45522 w 1252112"/>
              <a:gd name="connsiteY47" fmla="*/ 6936601 h 7082414"/>
              <a:gd name="connsiteX48" fmla="*/ 87891 w 1252112"/>
              <a:gd name="connsiteY48" fmla="*/ 7082414 h 7082414"/>
              <a:gd name="connsiteX0" fmla="*/ 0 w 1252112"/>
              <a:gd name="connsiteY0" fmla="*/ 0 h 6936601"/>
              <a:gd name="connsiteX1" fmla="*/ 157378 w 1252112"/>
              <a:gd name="connsiteY1" fmla="*/ 200265 h 6936601"/>
              <a:gd name="connsiteX2" fmla="*/ 376088 w 1252112"/>
              <a:gd name="connsiteY2" fmla="*/ 517819 h 6936601"/>
              <a:gd name="connsiteX3" fmla="*/ 418418 w 1252112"/>
              <a:gd name="connsiteY3" fmla="*/ 583848 h 6936601"/>
              <a:gd name="connsiteX4" fmla="*/ 606666 w 1252112"/>
              <a:gd name="connsiteY4" fmla="*/ 908989 h 6936601"/>
              <a:gd name="connsiteX5" fmla="*/ 690372 w 1252112"/>
              <a:gd name="connsiteY5" fmla="*/ 1072424 h 6936601"/>
              <a:gd name="connsiteX6" fmla="*/ 711780 w 1252112"/>
              <a:gd name="connsiteY6" fmla="*/ 1115016 h 6936601"/>
              <a:gd name="connsiteX7" fmla="*/ 812970 w 1252112"/>
              <a:gd name="connsiteY7" fmla="*/ 1338842 h 6936601"/>
              <a:gd name="connsiteX8" fmla="*/ 838398 w 1252112"/>
              <a:gd name="connsiteY8" fmla="*/ 1401353 h 6936601"/>
              <a:gd name="connsiteX9" fmla="*/ 904692 w 1252112"/>
              <a:gd name="connsiteY9" fmla="*/ 1569491 h 6936601"/>
              <a:gd name="connsiteX10" fmla="*/ 934336 w 1252112"/>
              <a:gd name="connsiteY10" fmla="*/ 1651633 h 6936601"/>
              <a:gd name="connsiteX11" fmla="*/ 987630 w 1252112"/>
              <a:gd name="connsiteY11" fmla="*/ 1809141 h 6936601"/>
              <a:gd name="connsiteX12" fmla="*/ 1014098 w 1252112"/>
              <a:gd name="connsiteY12" fmla="*/ 1892871 h 6936601"/>
              <a:gd name="connsiteX13" fmla="*/ 1063962 w 1252112"/>
              <a:gd name="connsiteY13" fmla="*/ 2068469 h 6936601"/>
              <a:gd name="connsiteX14" fmla="*/ 1081996 w 1252112"/>
              <a:gd name="connsiteY14" fmla="*/ 2134702 h 6936601"/>
              <a:gd name="connsiteX15" fmla="*/ 1138438 w 1252112"/>
              <a:gd name="connsiteY15" fmla="*/ 2379255 h 6936601"/>
              <a:gd name="connsiteX16" fmla="*/ 1147390 w 1252112"/>
              <a:gd name="connsiteY16" fmla="*/ 2427203 h 6936601"/>
              <a:gd name="connsiteX17" fmla="*/ 1183394 w 1252112"/>
              <a:gd name="connsiteY17" fmla="*/ 2628812 h 6936601"/>
              <a:gd name="connsiteX18" fmla="*/ 1195748 w 1252112"/>
              <a:gd name="connsiteY18" fmla="*/ 2714177 h 6936601"/>
              <a:gd name="connsiteX19" fmla="*/ 1217492 w 1252112"/>
              <a:gd name="connsiteY19" fmla="*/ 2885296 h 6936601"/>
              <a:gd name="connsiteX20" fmla="*/ 1226928 w 1252112"/>
              <a:gd name="connsiteY20" fmla="*/ 2976796 h 6936601"/>
              <a:gd name="connsiteX21" fmla="*/ 1240482 w 1252112"/>
              <a:gd name="connsiteY21" fmla="*/ 3155042 h 6936601"/>
              <a:gd name="connsiteX22" fmla="*/ 1245522 w 1252112"/>
              <a:gd name="connsiteY22" fmla="*/ 3236654 h 6936601"/>
              <a:gd name="connsiteX23" fmla="*/ 1252112 w 1252112"/>
              <a:gd name="connsiteY23" fmla="*/ 3497263 h 6936601"/>
              <a:gd name="connsiteX24" fmla="*/ 1245522 w 1252112"/>
              <a:gd name="connsiteY24" fmla="*/ 3757872 h 6936601"/>
              <a:gd name="connsiteX25" fmla="*/ 1240482 w 1252112"/>
              <a:gd name="connsiteY25" fmla="*/ 3839486 h 6936601"/>
              <a:gd name="connsiteX26" fmla="*/ 1226928 w 1252112"/>
              <a:gd name="connsiteY26" fmla="*/ 4017730 h 6936601"/>
              <a:gd name="connsiteX27" fmla="*/ 1217492 w 1252112"/>
              <a:gd name="connsiteY27" fmla="*/ 4109231 h 6936601"/>
              <a:gd name="connsiteX28" fmla="*/ 1195748 w 1252112"/>
              <a:gd name="connsiteY28" fmla="*/ 4280349 h 6936601"/>
              <a:gd name="connsiteX29" fmla="*/ 1183394 w 1252112"/>
              <a:gd name="connsiteY29" fmla="*/ 4365714 h 6936601"/>
              <a:gd name="connsiteX30" fmla="*/ 1147390 w 1252112"/>
              <a:gd name="connsiteY30" fmla="*/ 4567327 h 6936601"/>
              <a:gd name="connsiteX31" fmla="*/ 1138438 w 1252112"/>
              <a:gd name="connsiteY31" fmla="*/ 4615270 h 6936601"/>
              <a:gd name="connsiteX32" fmla="*/ 1081994 w 1252112"/>
              <a:gd name="connsiteY32" fmla="*/ 4859826 h 6936601"/>
              <a:gd name="connsiteX33" fmla="*/ 1063966 w 1252112"/>
              <a:gd name="connsiteY33" fmla="*/ 4926050 h 6936601"/>
              <a:gd name="connsiteX34" fmla="*/ 1014098 w 1252112"/>
              <a:gd name="connsiteY34" fmla="*/ 5101658 h 6936601"/>
              <a:gd name="connsiteX35" fmla="*/ 987632 w 1252112"/>
              <a:gd name="connsiteY35" fmla="*/ 5185383 h 6936601"/>
              <a:gd name="connsiteX36" fmla="*/ 934336 w 1252112"/>
              <a:gd name="connsiteY36" fmla="*/ 5342895 h 6936601"/>
              <a:gd name="connsiteX37" fmla="*/ 904692 w 1252112"/>
              <a:gd name="connsiteY37" fmla="*/ 5425034 h 6936601"/>
              <a:gd name="connsiteX38" fmla="*/ 838394 w 1252112"/>
              <a:gd name="connsiteY38" fmla="*/ 5593178 h 6936601"/>
              <a:gd name="connsiteX39" fmla="*/ 812970 w 1252112"/>
              <a:gd name="connsiteY39" fmla="*/ 5655683 h 6936601"/>
              <a:gd name="connsiteX40" fmla="*/ 711778 w 1252112"/>
              <a:gd name="connsiteY40" fmla="*/ 5879515 h 6936601"/>
              <a:gd name="connsiteX41" fmla="*/ 690386 w 1252112"/>
              <a:gd name="connsiteY41" fmla="*/ 5922076 h 6936601"/>
              <a:gd name="connsiteX42" fmla="*/ 606662 w 1252112"/>
              <a:gd name="connsiteY42" fmla="*/ 6085542 h 6936601"/>
              <a:gd name="connsiteX43" fmla="*/ 418422 w 1252112"/>
              <a:gd name="connsiteY43" fmla="*/ 6410673 h 6936601"/>
              <a:gd name="connsiteX44" fmla="*/ 376080 w 1252112"/>
              <a:gd name="connsiteY44" fmla="*/ 6476717 h 6936601"/>
              <a:gd name="connsiteX45" fmla="*/ 157388 w 1252112"/>
              <a:gd name="connsiteY45" fmla="*/ 6794249 h 6936601"/>
              <a:gd name="connsiteX46" fmla="*/ 157378 w 1252112"/>
              <a:gd name="connsiteY46" fmla="*/ 6794261 h 6936601"/>
              <a:gd name="connsiteX47" fmla="*/ 45522 w 1252112"/>
              <a:gd name="connsiteY47" fmla="*/ 6936601 h 69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52112" h="6936601">
                <a:moveTo>
                  <a:pt x="0" y="0"/>
                </a:moveTo>
                <a:lnTo>
                  <a:pt x="157378" y="200265"/>
                </a:lnTo>
                <a:lnTo>
                  <a:pt x="376088" y="517819"/>
                </a:lnTo>
                <a:lnTo>
                  <a:pt x="418418" y="583848"/>
                </a:lnTo>
                <a:lnTo>
                  <a:pt x="606666" y="908989"/>
                </a:lnTo>
                <a:lnTo>
                  <a:pt x="690372" y="1072424"/>
                </a:lnTo>
                <a:lnTo>
                  <a:pt x="711780" y="1115016"/>
                </a:lnTo>
                <a:lnTo>
                  <a:pt x="812970" y="1338842"/>
                </a:lnTo>
                <a:lnTo>
                  <a:pt x="838398" y="1401353"/>
                </a:lnTo>
                <a:lnTo>
                  <a:pt x="904692" y="1569491"/>
                </a:lnTo>
                <a:lnTo>
                  <a:pt x="934336" y="1651633"/>
                </a:lnTo>
                <a:lnTo>
                  <a:pt x="987630" y="1809141"/>
                </a:lnTo>
                <a:lnTo>
                  <a:pt x="1014098" y="1892871"/>
                </a:lnTo>
                <a:lnTo>
                  <a:pt x="1063962" y="2068469"/>
                </a:lnTo>
                <a:lnTo>
                  <a:pt x="1081996" y="2134702"/>
                </a:lnTo>
                <a:lnTo>
                  <a:pt x="1138438" y="2379255"/>
                </a:lnTo>
                <a:lnTo>
                  <a:pt x="1147390" y="2427203"/>
                </a:lnTo>
                <a:lnTo>
                  <a:pt x="1183394" y="2628812"/>
                </a:lnTo>
                <a:lnTo>
                  <a:pt x="1195748" y="2714177"/>
                </a:lnTo>
                <a:lnTo>
                  <a:pt x="1217492" y="2885296"/>
                </a:lnTo>
                <a:lnTo>
                  <a:pt x="1226928" y="2976796"/>
                </a:lnTo>
                <a:lnTo>
                  <a:pt x="1240482" y="3155042"/>
                </a:lnTo>
                <a:lnTo>
                  <a:pt x="1245522" y="3236654"/>
                </a:lnTo>
                <a:lnTo>
                  <a:pt x="1252112" y="3497263"/>
                </a:lnTo>
                <a:lnTo>
                  <a:pt x="1245522" y="3757872"/>
                </a:lnTo>
                <a:lnTo>
                  <a:pt x="1240482" y="3839486"/>
                </a:lnTo>
                <a:lnTo>
                  <a:pt x="1226928" y="4017730"/>
                </a:lnTo>
                <a:lnTo>
                  <a:pt x="1217492" y="4109231"/>
                </a:lnTo>
                <a:lnTo>
                  <a:pt x="1195748" y="4280349"/>
                </a:lnTo>
                <a:lnTo>
                  <a:pt x="1183394" y="4365714"/>
                </a:lnTo>
                <a:lnTo>
                  <a:pt x="1147390" y="4567327"/>
                </a:lnTo>
                <a:lnTo>
                  <a:pt x="1138438" y="4615270"/>
                </a:lnTo>
                <a:lnTo>
                  <a:pt x="1081994" y="4859826"/>
                </a:lnTo>
                <a:lnTo>
                  <a:pt x="1063966" y="4926050"/>
                </a:lnTo>
                <a:lnTo>
                  <a:pt x="1014098" y="5101658"/>
                </a:lnTo>
                <a:lnTo>
                  <a:pt x="987632" y="5185383"/>
                </a:lnTo>
                <a:lnTo>
                  <a:pt x="934336" y="5342895"/>
                </a:lnTo>
                <a:lnTo>
                  <a:pt x="904692" y="5425034"/>
                </a:lnTo>
                <a:lnTo>
                  <a:pt x="838394" y="5593178"/>
                </a:lnTo>
                <a:lnTo>
                  <a:pt x="812970" y="5655683"/>
                </a:lnTo>
                <a:lnTo>
                  <a:pt x="711778" y="5879515"/>
                </a:lnTo>
                <a:lnTo>
                  <a:pt x="690386" y="5922076"/>
                </a:lnTo>
                <a:lnTo>
                  <a:pt x="606662" y="6085542"/>
                </a:lnTo>
                <a:lnTo>
                  <a:pt x="418422" y="6410673"/>
                </a:lnTo>
                <a:lnTo>
                  <a:pt x="376080" y="6476717"/>
                </a:lnTo>
                <a:lnTo>
                  <a:pt x="157388" y="6794249"/>
                </a:lnTo>
                <a:cubicBezTo>
                  <a:pt x="157385" y="6794253"/>
                  <a:pt x="157381" y="6794257"/>
                  <a:pt x="157378" y="6794261"/>
                </a:cubicBezTo>
                <a:lnTo>
                  <a:pt x="45522" y="6936601"/>
                </a:lnTo>
              </a:path>
            </a:pathLst>
          </a:custGeom>
          <a:noFill/>
          <a:ln w="127000">
            <a:gradFill>
              <a:gsLst>
                <a:gs pos="0">
                  <a:srgbClr val="00B0F0"/>
                </a:gs>
                <a:gs pos="74000">
                  <a:srgbClr val="00B0F0"/>
                </a:gs>
                <a:gs pos="83000">
                  <a:srgbClr val="00B0F0"/>
                </a:gs>
                <a:gs pos="42476">
                  <a:srgbClr val="00B0F0"/>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grpSp>
        <p:nvGrpSpPr>
          <p:cNvPr id="43" name="Group 42">
            <a:extLst>
              <a:ext uri="{FF2B5EF4-FFF2-40B4-BE49-F238E27FC236}">
                <a16:creationId xmlns:a16="http://schemas.microsoft.com/office/drawing/2014/main" id="{97360609-F5E8-427A-A970-0E0293A70949}"/>
              </a:ext>
            </a:extLst>
          </p:cNvPr>
          <p:cNvGrpSpPr/>
          <p:nvPr/>
        </p:nvGrpSpPr>
        <p:grpSpPr>
          <a:xfrm>
            <a:off x="9291482" y="3985134"/>
            <a:ext cx="2069598" cy="973223"/>
            <a:chOff x="806911" y="2747825"/>
            <a:chExt cx="2539634" cy="992738"/>
          </a:xfrm>
        </p:grpSpPr>
        <p:sp>
          <p:nvSpPr>
            <p:cNvPr id="44" name="TextBox 43">
              <a:extLst>
                <a:ext uri="{FF2B5EF4-FFF2-40B4-BE49-F238E27FC236}">
                  <a16:creationId xmlns:a16="http://schemas.microsoft.com/office/drawing/2014/main" id="{05845CC1-495A-47D2-87F6-E48B1024FEA1}"/>
                </a:ext>
              </a:extLst>
            </p:cNvPr>
            <p:cNvSpPr txBox="1"/>
            <p:nvPr/>
          </p:nvSpPr>
          <p:spPr>
            <a:xfrm>
              <a:off x="806911" y="2747825"/>
              <a:ext cx="1271120" cy="340307"/>
            </a:xfrm>
            <a:prstGeom prst="rect">
              <a:avLst/>
            </a:prstGeom>
            <a:noFill/>
          </p:spPr>
          <p:txBody>
            <a:bodyPr wrap="none" rtlCol="0">
              <a:spAutoFit/>
            </a:bodyPr>
            <a:lstStyle/>
            <a:p>
              <a:r>
                <a:rPr lang="en-US" sz="1568" dirty="0">
                  <a:solidFill>
                    <a:srgbClr val="00B050"/>
                  </a:solidFill>
                  <a:latin typeface="Segoe UI Semibold" panose="020B0702040204020203" pitchFamily="34" charset="0"/>
                  <a:cs typeface="Segoe UI Semibold" panose="020B0702040204020203" pitchFamily="34" charset="0"/>
                </a:rPr>
                <a:t>Hand ON</a:t>
              </a:r>
            </a:p>
          </p:txBody>
        </p:sp>
        <p:sp>
          <p:nvSpPr>
            <p:cNvPr id="45" name="TextBox 44">
              <a:extLst>
                <a:ext uri="{FF2B5EF4-FFF2-40B4-BE49-F238E27FC236}">
                  <a16:creationId xmlns:a16="http://schemas.microsoft.com/office/drawing/2014/main" id="{4983D134-DB63-4955-9258-4E3928AE09EC}"/>
                </a:ext>
              </a:extLst>
            </p:cNvPr>
            <p:cNvSpPr txBox="1"/>
            <p:nvPr/>
          </p:nvSpPr>
          <p:spPr>
            <a:xfrm>
              <a:off x="806911" y="2987087"/>
              <a:ext cx="2539634" cy="753476"/>
            </a:xfrm>
            <a:prstGeom prst="rect">
              <a:avLst/>
            </a:prstGeom>
            <a:noFill/>
          </p:spPr>
          <p:txBody>
            <a:bodyPr wrap="square" rtlCol="0">
              <a:spAutoFit/>
            </a:bodyPr>
            <a:lstStyle/>
            <a:p>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Application Insights und Monitoring Services</a:t>
              </a:r>
            </a:p>
            <a:p>
              <a:endPar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9" name="Group 48">
            <a:extLst>
              <a:ext uri="{FF2B5EF4-FFF2-40B4-BE49-F238E27FC236}">
                <a16:creationId xmlns:a16="http://schemas.microsoft.com/office/drawing/2014/main" id="{CB0C4149-BE4A-42EA-ADCF-50AD3C92C7BD}"/>
              </a:ext>
            </a:extLst>
          </p:cNvPr>
          <p:cNvGrpSpPr/>
          <p:nvPr/>
        </p:nvGrpSpPr>
        <p:grpSpPr>
          <a:xfrm>
            <a:off x="5877228" y="2975768"/>
            <a:ext cx="3143186" cy="1619554"/>
            <a:chOff x="806911" y="2747825"/>
            <a:chExt cx="2539634" cy="1652028"/>
          </a:xfrm>
        </p:grpSpPr>
        <p:sp>
          <p:nvSpPr>
            <p:cNvPr id="50" name="TextBox 49">
              <a:extLst>
                <a:ext uri="{FF2B5EF4-FFF2-40B4-BE49-F238E27FC236}">
                  <a16:creationId xmlns:a16="http://schemas.microsoft.com/office/drawing/2014/main" id="{529E374E-68FF-4FB8-AF2E-46952EFAFB57}"/>
                </a:ext>
              </a:extLst>
            </p:cNvPr>
            <p:cNvSpPr txBox="1"/>
            <p:nvPr/>
          </p:nvSpPr>
          <p:spPr>
            <a:xfrm>
              <a:off x="806911" y="2747825"/>
              <a:ext cx="2203824" cy="340307"/>
            </a:xfrm>
            <a:prstGeom prst="rect">
              <a:avLst/>
            </a:prstGeom>
            <a:noFill/>
          </p:spPr>
          <p:txBody>
            <a:bodyPr wrap="none" rtlCol="0">
              <a:spAutoFit/>
            </a:bodyPr>
            <a:lstStyle/>
            <a:p>
              <a:r>
                <a:rPr lang="en-US" sz="1568" dirty="0">
                  <a:gradFill>
                    <a:gsLst>
                      <a:gs pos="0">
                        <a:srgbClr val="D78200"/>
                      </a:gs>
                      <a:gs pos="85000">
                        <a:srgbClr val="D78200"/>
                      </a:gs>
                    </a:gsLst>
                    <a:lin ang="16200000" scaled="1"/>
                  </a:gradFill>
                  <a:latin typeface="Segoe UI Semibold" panose="020B0702040204020203" pitchFamily="34" charset="0"/>
                  <a:cs typeface="Segoe UI Semibold" panose="020B0702040204020203" pitchFamily="34" charset="0"/>
                </a:rPr>
                <a:t>Azure Monitoring</a:t>
              </a:r>
            </a:p>
          </p:txBody>
        </p:sp>
        <p:sp>
          <p:nvSpPr>
            <p:cNvPr id="51" name="TextBox 50">
              <a:extLst>
                <a:ext uri="{FF2B5EF4-FFF2-40B4-BE49-F238E27FC236}">
                  <a16:creationId xmlns:a16="http://schemas.microsoft.com/office/drawing/2014/main" id="{8487FB29-60BA-491F-A469-84992704F98D}"/>
                </a:ext>
              </a:extLst>
            </p:cNvPr>
            <p:cNvSpPr txBox="1"/>
            <p:nvPr/>
          </p:nvSpPr>
          <p:spPr>
            <a:xfrm>
              <a:off x="806911" y="2987087"/>
              <a:ext cx="2539634" cy="1412766"/>
            </a:xfrm>
            <a:prstGeom prst="rect">
              <a:avLst/>
            </a:prstGeom>
            <a:noFill/>
          </p:spPr>
          <p:txBody>
            <a:bodyPr wrap="square" rtlCol="0">
              <a:spAutoFit/>
            </a:bodyPr>
            <a:lstStyle/>
            <a:p>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Wir</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beantworten</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die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Frage</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wieso</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Monitoring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wichtig</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ist</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und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geben</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eine</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Übersicht</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über</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die Monitoring Services von Azure</a:t>
              </a:r>
            </a:p>
          </p:txBody>
        </p:sp>
      </p:grpSp>
      <p:sp>
        <p:nvSpPr>
          <p:cNvPr id="3" name="Title 2">
            <a:extLst>
              <a:ext uri="{FF2B5EF4-FFF2-40B4-BE49-F238E27FC236}">
                <a16:creationId xmlns:a16="http://schemas.microsoft.com/office/drawing/2014/main" id="{4191ED19-A8F4-4FB3-A5DF-8111CA796143}"/>
              </a:ext>
            </a:extLst>
          </p:cNvPr>
          <p:cNvSpPr>
            <a:spLocks noGrp="1"/>
          </p:cNvSpPr>
          <p:nvPr>
            <p:ph type="title"/>
          </p:nvPr>
        </p:nvSpPr>
        <p:spPr>
          <a:xfrm>
            <a:off x="5099937" y="5770492"/>
            <a:ext cx="2030212" cy="1325563"/>
          </a:xfrm>
        </p:spPr>
        <p:txBody>
          <a:bodyPr/>
          <a:lstStyle/>
          <a:p>
            <a:r>
              <a:rPr lang="en-US" dirty="0"/>
              <a:t>Agenda</a:t>
            </a:r>
          </a:p>
        </p:txBody>
      </p:sp>
      <p:sp>
        <p:nvSpPr>
          <p:cNvPr id="35" name="Oval 34">
            <a:extLst>
              <a:ext uri="{FF2B5EF4-FFF2-40B4-BE49-F238E27FC236}">
                <a16:creationId xmlns:a16="http://schemas.microsoft.com/office/drawing/2014/main" id="{A6F99EEA-65A6-4C0D-80DC-D7A6049C30CE}"/>
              </a:ext>
            </a:extLst>
          </p:cNvPr>
          <p:cNvSpPr/>
          <p:nvPr/>
        </p:nvSpPr>
        <p:spPr>
          <a:xfrm>
            <a:off x="9414435" y="4833144"/>
            <a:ext cx="1311684" cy="1329610"/>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grpSp>
        <p:nvGrpSpPr>
          <p:cNvPr id="39" name="Group 38">
            <a:extLst>
              <a:ext uri="{FF2B5EF4-FFF2-40B4-BE49-F238E27FC236}">
                <a16:creationId xmlns:a16="http://schemas.microsoft.com/office/drawing/2014/main" id="{80A06F5A-A3BE-4241-887F-3B0B230FA8D8}"/>
              </a:ext>
            </a:extLst>
          </p:cNvPr>
          <p:cNvGrpSpPr/>
          <p:nvPr/>
        </p:nvGrpSpPr>
        <p:grpSpPr>
          <a:xfrm>
            <a:off x="519980" y="3764567"/>
            <a:ext cx="3469517" cy="1433708"/>
            <a:chOff x="806911" y="2717633"/>
            <a:chExt cx="2539634" cy="1462456"/>
          </a:xfrm>
        </p:grpSpPr>
        <p:sp>
          <p:nvSpPr>
            <p:cNvPr id="52" name="TextBox 51">
              <a:extLst>
                <a:ext uri="{FF2B5EF4-FFF2-40B4-BE49-F238E27FC236}">
                  <a16:creationId xmlns:a16="http://schemas.microsoft.com/office/drawing/2014/main" id="{31290F26-7BFB-44B3-B948-54EE74997EA6}"/>
                </a:ext>
              </a:extLst>
            </p:cNvPr>
            <p:cNvSpPr txBox="1"/>
            <p:nvPr/>
          </p:nvSpPr>
          <p:spPr>
            <a:xfrm>
              <a:off x="806911" y="2717633"/>
              <a:ext cx="1772297" cy="340307"/>
            </a:xfrm>
            <a:prstGeom prst="rect">
              <a:avLst/>
            </a:prstGeom>
            <a:noFill/>
          </p:spPr>
          <p:txBody>
            <a:bodyPr wrap="none" rtlCol="0">
              <a:spAutoFit/>
            </a:bodyPr>
            <a:lstStyle/>
            <a:p>
              <a:r>
                <a:rPr lang="en-US" sz="1568" dirty="0">
                  <a:solidFill>
                    <a:schemeClr val="accent4"/>
                  </a:solidFill>
                  <a:latin typeface="Segoe UI Semibold" panose="020B0702040204020203" pitchFamily="34" charset="0"/>
                  <a:cs typeface="Segoe UI Semibold" panose="020B0702040204020203" pitchFamily="34" charset="0"/>
                </a:rPr>
                <a:t>Azure Functions</a:t>
              </a:r>
            </a:p>
          </p:txBody>
        </p:sp>
        <p:sp>
          <p:nvSpPr>
            <p:cNvPr id="53" name="TextBox 52">
              <a:extLst>
                <a:ext uri="{FF2B5EF4-FFF2-40B4-BE49-F238E27FC236}">
                  <a16:creationId xmlns:a16="http://schemas.microsoft.com/office/drawing/2014/main" id="{8D4CD08E-D8C1-4251-8EAA-8846FE2509F3}"/>
                </a:ext>
              </a:extLst>
            </p:cNvPr>
            <p:cNvSpPr txBox="1"/>
            <p:nvPr/>
          </p:nvSpPr>
          <p:spPr>
            <a:xfrm>
              <a:off x="806911" y="2987087"/>
              <a:ext cx="2539634" cy="1193002"/>
            </a:xfrm>
            <a:prstGeom prst="rect">
              <a:avLst/>
            </a:prstGeom>
            <a:noFill/>
          </p:spPr>
          <p:txBody>
            <a:bodyPr wrap="square" rtlCol="0">
              <a:spAutoFit/>
            </a:bodyPr>
            <a:lstStyle/>
            <a:p>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Betrachtung</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von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Grundlagen</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und best practices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zu</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Azure Functions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sowie</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Web API und </a:t>
              </a:r>
              <a:r>
                <a:rPr lang="en-US" sz="14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zugehörige</a:t>
              </a:r>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Services</a:t>
              </a:r>
            </a:p>
          </p:txBody>
        </p:sp>
      </p:grpSp>
      <p:sp>
        <p:nvSpPr>
          <p:cNvPr id="55" name="Oval 54">
            <a:extLst>
              <a:ext uri="{FF2B5EF4-FFF2-40B4-BE49-F238E27FC236}">
                <a16:creationId xmlns:a16="http://schemas.microsoft.com/office/drawing/2014/main" id="{F4270BE9-126E-46F4-BC64-728EB41BBE05}"/>
              </a:ext>
            </a:extLst>
          </p:cNvPr>
          <p:cNvSpPr/>
          <p:nvPr/>
        </p:nvSpPr>
        <p:spPr>
          <a:xfrm>
            <a:off x="1411466" y="4859900"/>
            <a:ext cx="1311684" cy="132961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4" name="Picture 3" descr="A close up of a sign&#10;&#10;Description generated with high confidence">
            <a:extLst>
              <a:ext uri="{FF2B5EF4-FFF2-40B4-BE49-F238E27FC236}">
                <a16:creationId xmlns:a16="http://schemas.microsoft.com/office/drawing/2014/main" id="{7749892C-35B5-4F2A-8B69-CBF578490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163" y="5178637"/>
            <a:ext cx="780290" cy="780290"/>
          </a:xfrm>
          <a:prstGeom prst="rect">
            <a:avLst/>
          </a:prstGeom>
        </p:spPr>
      </p:pic>
      <p:pic>
        <p:nvPicPr>
          <p:cNvPr id="8" name="Picture 7" descr="A computer sitting on top of a wooden table&#10;&#10;Description generated with high confidence">
            <a:extLst>
              <a:ext uri="{FF2B5EF4-FFF2-40B4-BE49-F238E27FC236}">
                <a16:creationId xmlns:a16="http://schemas.microsoft.com/office/drawing/2014/main" id="{986BC89A-6D44-493F-A7C6-BE26834C59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483" y="5215348"/>
            <a:ext cx="971699" cy="569416"/>
          </a:xfrm>
          <a:prstGeom prst="rect">
            <a:avLst/>
          </a:prstGeom>
        </p:spPr>
      </p:pic>
      <p:grpSp>
        <p:nvGrpSpPr>
          <p:cNvPr id="7" name="Group 6">
            <a:extLst>
              <a:ext uri="{FF2B5EF4-FFF2-40B4-BE49-F238E27FC236}">
                <a16:creationId xmlns:a16="http://schemas.microsoft.com/office/drawing/2014/main" id="{C00257B6-32BF-434F-9D40-6592403F1622}"/>
              </a:ext>
            </a:extLst>
          </p:cNvPr>
          <p:cNvGrpSpPr/>
          <p:nvPr/>
        </p:nvGrpSpPr>
        <p:grpSpPr>
          <a:xfrm>
            <a:off x="6565945" y="4299031"/>
            <a:ext cx="1311684" cy="1329610"/>
            <a:chOff x="7187432" y="4307425"/>
            <a:chExt cx="1311684" cy="1329610"/>
          </a:xfrm>
        </p:grpSpPr>
        <p:sp>
          <p:nvSpPr>
            <p:cNvPr id="37" name="Oval 36">
              <a:extLst>
                <a:ext uri="{FF2B5EF4-FFF2-40B4-BE49-F238E27FC236}">
                  <a16:creationId xmlns:a16="http://schemas.microsoft.com/office/drawing/2014/main" id="{379CD34C-3832-43C9-B812-145182BEF36D}"/>
                </a:ext>
              </a:extLst>
            </p:cNvPr>
            <p:cNvSpPr/>
            <p:nvPr/>
          </p:nvSpPr>
          <p:spPr>
            <a:xfrm>
              <a:off x="7187432" y="4307425"/>
              <a:ext cx="1311684" cy="132961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10" name="Picture 9" descr="A close up of a sign&#10;&#10;Description generated with very high confidence">
              <a:extLst>
                <a:ext uri="{FF2B5EF4-FFF2-40B4-BE49-F238E27FC236}">
                  <a16:creationId xmlns:a16="http://schemas.microsoft.com/office/drawing/2014/main" id="{0DE10A9D-D05D-4DAC-8CB8-F8EC7AEB75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0305" y="4448977"/>
              <a:ext cx="298030" cy="298030"/>
            </a:xfrm>
            <a:prstGeom prst="rect">
              <a:avLst/>
            </a:prstGeom>
          </p:spPr>
        </p:pic>
        <p:pic>
          <p:nvPicPr>
            <p:cNvPr id="16" name="Picture 15" descr="A picture containing object&#10;&#10;Description generated with very high confidence">
              <a:extLst>
                <a:ext uri="{FF2B5EF4-FFF2-40B4-BE49-F238E27FC236}">
                  <a16:creationId xmlns:a16="http://schemas.microsoft.com/office/drawing/2014/main" id="{59E1B6BD-2125-4DB3-8903-CF45D4DE48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9604" y="4723757"/>
              <a:ext cx="296743" cy="296743"/>
            </a:xfrm>
            <a:prstGeom prst="rect">
              <a:avLst/>
            </a:prstGeom>
          </p:spPr>
        </p:pic>
        <p:pic>
          <p:nvPicPr>
            <p:cNvPr id="18" name="Picture 17" descr="A picture containing clipart&#10;&#10;Description generated with high confidence">
              <a:extLst>
                <a:ext uri="{FF2B5EF4-FFF2-40B4-BE49-F238E27FC236}">
                  <a16:creationId xmlns:a16="http://schemas.microsoft.com/office/drawing/2014/main" id="{9A12CD99-3CFE-4DE1-AE5C-95DA4978A1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61793" y="4900239"/>
              <a:ext cx="296743" cy="296743"/>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A9E114B7-5611-41F0-B1FF-1D4C2BB605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6241" y="5189951"/>
              <a:ext cx="296743" cy="296743"/>
            </a:xfrm>
            <a:prstGeom prst="rect">
              <a:avLst/>
            </a:prstGeom>
          </p:spPr>
        </p:pic>
        <p:pic>
          <p:nvPicPr>
            <p:cNvPr id="22" name="Picture 21">
              <a:extLst>
                <a:ext uri="{FF2B5EF4-FFF2-40B4-BE49-F238E27FC236}">
                  <a16:creationId xmlns:a16="http://schemas.microsoft.com/office/drawing/2014/main" id="{C707587C-810B-485D-A4CE-4DBF012CAD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5850" y="4848854"/>
              <a:ext cx="254458" cy="254458"/>
            </a:xfrm>
            <a:prstGeom prst="rect">
              <a:avLst/>
            </a:prstGeom>
          </p:spPr>
        </p:pic>
      </p:grpSp>
      <p:grpSp>
        <p:nvGrpSpPr>
          <p:cNvPr id="41" name="Group 40">
            <a:extLst>
              <a:ext uri="{FF2B5EF4-FFF2-40B4-BE49-F238E27FC236}">
                <a16:creationId xmlns:a16="http://schemas.microsoft.com/office/drawing/2014/main" id="{E4223952-6E25-431B-92A0-8E45C3E11BB8}"/>
              </a:ext>
            </a:extLst>
          </p:cNvPr>
          <p:cNvGrpSpPr/>
          <p:nvPr/>
        </p:nvGrpSpPr>
        <p:grpSpPr>
          <a:xfrm>
            <a:off x="3989497" y="3613791"/>
            <a:ext cx="2069598" cy="757779"/>
            <a:chOff x="806911" y="2747825"/>
            <a:chExt cx="2539634" cy="772974"/>
          </a:xfrm>
        </p:grpSpPr>
        <p:sp>
          <p:nvSpPr>
            <p:cNvPr id="42" name="TextBox 41">
              <a:extLst>
                <a:ext uri="{FF2B5EF4-FFF2-40B4-BE49-F238E27FC236}">
                  <a16:creationId xmlns:a16="http://schemas.microsoft.com/office/drawing/2014/main" id="{989BF0FF-4FE2-44A4-9634-0D6C0BE06A2E}"/>
                </a:ext>
              </a:extLst>
            </p:cNvPr>
            <p:cNvSpPr txBox="1"/>
            <p:nvPr/>
          </p:nvSpPr>
          <p:spPr>
            <a:xfrm>
              <a:off x="806911" y="2747825"/>
              <a:ext cx="1271120" cy="340307"/>
            </a:xfrm>
            <a:prstGeom prst="rect">
              <a:avLst/>
            </a:prstGeom>
            <a:noFill/>
          </p:spPr>
          <p:txBody>
            <a:bodyPr wrap="none" rtlCol="0">
              <a:spAutoFit/>
            </a:bodyPr>
            <a:lstStyle/>
            <a:p>
              <a:r>
                <a:rPr lang="en-US" sz="1568" dirty="0">
                  <a:solidFill>
                    <a:srgbClr val="00B050"/>
                  </a:solidFill>
                  <a:latin typeface="Segoe UI Semibold" panose="020B0702040204020203" pitchFamily="34" charset="0"/>
                  <a:cs typeface="Segoe UI Semibold" panose="020B0702040204020203" pitchFamily="34" charset="0"/>
                </a:rPr>
                <a:t>Hand ON</a:t>
              </a:r>
            </a:p>
          </p:txBody>
        </p:sp>
        <p:sp>
          <p:nvSpPr>
            <p:cNvPr id="46" name="TextBox 45">
              <a:extLst>
                <a:ext uri="{FF2B5EF4-FFF2-40B4-BE49-F238E27FC236}">
                  <a16:creationId xmlns:a16="http://schemas.microsoft.com/office/drawing/2014/main" id="{518F3FDF-3F6B-49C7-92B2-FA2C5A67F800}"/>
                </a:ext>
              </a:extLst>
            </p:cNvPr>
            <p:cNvSpPr txBox="1"/>
            <p:nvPr/>
          </p:nvSpPr>
          <p:spPr>
            <a:xfrm>
              <a:off x="806911" y="2987087"/>
              <a:ext cx="2539634" cy="533712"/>
            </a:xfrm>
            <a:prstGeom prst="rect">
              <a:avLst/>
            </a:prstGeom>
            <a:noFill/>
          </p:spPr>
          <p:txBody>
            <a:bodyPr wrap="square" rtlCol="0">
              <a:spAutoFit/>
            </a:bodyPr>
            <a:lstStyle/>
            <a:p>
              <a:r>
                <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Azure Functions</a:t>
              </a:r>
            </a:p>
            <a:p>
              <a:endParaRPr lang="en-US" sz="14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7" name="Oval 46">
            <a:extLst>
              <a:ext uri="{FF2B5EF4-FFF2-40B4-BE49-F238E27FC236}">
                <a16:creationId xmlns:a16="http://schemas.microsoft.com/office/drawing/2014/main" id="{E5870759-3164-49E8-81B4-0038F6721B78}"/>
              </a:ext>
            </a:extLst>
          </p:cNvPr>
          <p:cNvSpPr/>
          <p:nvPr/>
        </p:nvSpPr>
        <p:spPr>
          <a:xfrm>
            <a:off x="4012401" y="4262911"/>
            <a:ext cx="1311684" cy="1329610"/>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pic>
        <p:nvPicPr>
          <p:cNvPr id="48" name="Picture 47" descr="A computer sitting on top of a wooden table&#10;&#10;Description generated with high confidence">
            <a:extLst>
              <a:ext uri="{FF2B5EF4-FFF2-40B4-BE49-F238E27FC236}">
                <a16:creationId xmlns:a16="http://schemas.microsoft.com/office/drawing/2014/main" id="{7726790D-2050-4E8A-B576-0D61DF732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449" y="4645115"/>
            <a:ext cx="971699" cy="569416"/>
          </a:xfrm>
          <a:prstGeom prst="rect">
            <a:avLst/>
          </a:prstGeom>
        </p:spPr>
      </p:pic>
    </p:spTree>
    <p:extLst>
      <p:ext uri="{BB962C8B-B14F-4D97-AF65-F5344CB8AC3E}">
        <p14:creationId xmlns:p14="http://schemas.microsoft.com/office/powerpoint/2010/main" val="228575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7E81C90-4CB0-40F4-B256-2CB86912A0DC}"/>
              </a:ext>
            </a:extLst>
          </p:cNvPr>
          <p:cNvSpPr txBox="1">
            <a:spLocks/>
          </p:cNvSpPr>
          <p:nvPr/>
        </p:nvSpPr>
        <p:spPr>
          <a:xfrm>
            <a:off x="270066" y="296897"/>
            <a:ext cx="11434626" cy="7014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dirty="0">
                <a:latin typeface="Segoe UI Semilight" panose="020B0402040204020203" pitchFamily="34" charset="0"/>
                <a:cs typeface="Segoe UI Semilight" panose="020B0402040204020203" pitchFamily="34" charset="0"/>
              </a:rPr>
              <a:t>Azure Hands On</a:t>
            </a:r>
          </a:p>
        </p:txBody>
      </p:sp>
      <p:pic>
        <p:nvPicPr>
          <p:cNvPr id="11" name="Content Placeholder 3">
            <a:extLst>
              <a:ext uri="{FF2B5EF4-FFF2-40B4-BE49-F238E27FC236}">
                <a16:creationId xmlns:a16="http://schemas.microsoft.com/office/drawing/2014/main" id="{77B71B51-13A5-4C90-AED7-921D84473659}"/>
              </a:ext>
            </a:extLst>
          </p:cNvPr>
          <p:cNvPicPr>
            <a:picLocks noChangeAspect="1"/>
          </p:cNvPicPr>
          <p:nvPr/>
        </p:nvPicPr>
        <p:blipFill>
          <a:blip r:embed="rId2"/>
          <a:stretch>
            <a:fillRect/>
          </a:stretch>
        </p:blipFill>
        <p:spPr>
          <a:xfrm>
            <a:off x="7284835" y="1619387"/>
            <a:ext cx="780290" cy="780290"/>
          </a:xfrm>
          <a:prstGeom prst="rect">
            <a:avLst/>
          </a:prstGeom>
        </p:spPr>
      </p:pic>
      <p:pic>
        <p:nvPicPr>
          <p:cNvPr id="12" name="Picture 11">
            <a:extLst>
              <a:ext uri="{FF2B5EF4-FFF2-40B4-BE49-F238E27FC236}">
                <a16:creationId xmlns:a16="http://schemas.microsoft.com/office/drawing/2014/main" id="{9C60D28B-4DF7-4F38-9D35-D816062C3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835" y="3649799"/>
            <a:ext cx="780290" cy="780290"/>
          </a:xfrm>
          <a:prstGeom prst="rect">
            <a:avLst/>
          </a:prstGeom>
        </p:spPr>
      </p:pic>
      <p:pic>
        <p:nvPicPr>
          <p:cNvPr id="13" name="Picture 12">
            <a:extLst>
              <a:ext uri="{FF2B5EF4-FFF2-40B4-BE49-F238E27FC236}">
                <a16:creationId xmlns:a16="http://schemas.microsoft.com/office/drawing/2014/main" id="{B0B29ED4-9D8D-471A-A46C-8CE9E2393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1428" y="3662677"/>
            <a:ext cx="780290" cy="780290"/>
          </a:xfrm>
          <a:prstGeom prst="rect">
            <a:avLst/>
          </a:prstGeom>
        </p:spPr>
      </p:pic>
      <p:sp>
        <p:nvSpPr>
          <p:cNvPr id="14" name="TextBox 13">
            <a:extLst>
              <a:ext uri="{FF2B5EF4-FFF2-40B4-BE49-F238E27FC236}">
                <a16:creationId xmlns:a16="http://schemas.microsoft.com/office/drawing/2014/main" id="{39B0B86B-3BBB-4CF6-B684-C14B44BBA101}"/>
              </a:ext>
            </a:extLst>
          </p:cNvPr>
          <p:cNvSpPr txBox="1"/>
          <p:nvPr/>
        </p:nvSpPr>
        <p:spPr>
          <a:xfrm>
            <a:off x="6871748" y="2424130"/>
            <a:ext cx="1606464" cy="523220"/>
          </a:xfrm>
          <a:prstGeom prst="rect">
            <a:avLst/>
          </a:prstGeom>
          <a:noFill/>
        </p:spPr>
        <p:txBody>
          <a:bodyPr wrap="square" rtlCol="0">
            <a:spAutoFit/>
          </a:bodyPr>
          <a:lstStyle/>
          <a:p>
            <a:pPr algn="ctr"/>
            <a:r>
              <a:rPr lang="de-DE" sz="1400" b="1" dirty="0">
                <a:latin typeface="Segoe UI Semilight" panose="020B0402040204020203" pitchFamily="34" charset="0"/>
                <a:cs typeface="Segoe UI Semilight" panose="020B0402040204020203" pitchFamily="34" charset="0"/>
              </a:rPr>
              <a:t>Web App File Upload</a:t>
            </a:r>
          </a:p>
        </p:txBody>
      </p:sp>
      <p:cxnSp>
        <p:nvCxnSpPr>
          <p:cNvPr id="15" name="Straight Arrow Connector 14">
            <a:extLst>
              <a:ext uri="{FF2B5EF4-FFF2-40B4-BE49-F238E27FC236}">
                <a16:creationId xmlns:a16="http://schemas.microsoft.com/office/drawing/2014/main" id="{C0393293-E567-4B93-8436-09436935FAE1}"/>
              </a:ext>
            </a:extLst>
          </p:cNvPr>
          <p:cNvCxnSpPr>
            <a:cxnSpLocks/>
          </p:cNvCxnSpPr>
          <p:nvPr/>
        </p:nvCxnSpPr>
        <p:spPr>
          <a:xfrm flipV="1">
            <a:off x="8215440" y="4057075"/>
            <a:ext cx="92856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B15A804-FC6D-484A-8004-F3BE11728FF1}"/>
              </a:ext>
            </a:extLst>
          </p:cNvPr>
          <p:cNvCxnSpPr/>
          <p:nvPr/>
        </p:nvCxnSpPr>
        <p:spPr>
          <a:xfrm>
            <a:off x="7674980" y="2947350"/>
            <a:ext cx="0" cy="702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547387C-DEA6-4700-9E1C-686FF537452F}"/>
              </a:ext>
            </a:extLst>
          </p:cNvPr>
          <p:cNvSpPr txBox="1"/>
          <p:nvPr/>
        </p:nvSpPr>
        <p:spPr>
          <a:xfrm>
            <a:off x="6871748" y="4390592"/>
            <a:ext cx="1606464" cy="523220"/>
          </a:xfrm>
          <a:prstGeom prst="rect">
            <a:avLst/>
          </a:prstGeom>
          <a:noFill/>
        </p:spPr>
        <p:txBody>
          <a:bodyPr wrap="square" rtlCol="0">
            <a:spAutoFit/>
          </a:bodyPr>
          <a:lstStyle/>
          <a:p>
            <a:pPr algn="ctr"/>
            <a:r>
              <a:rPr lang="de-DE" sz="1400" b="1" dirty="0">
                <a:latin typeface="Segoe UI Semilight" panose="020B0402040204020203" pitchFamily="34" charset="0"/>
                <a:cs typeface="Segoe UI Semilight" panose="020B0402040204020203" pitchFamily="34" charset="0"/>
              </a:rPr>
              <a:t>Storage / File </a:t>
            </a:r>
            <a:r>
              <a:rPr lang="de-DE" sz="1400" b="1" dirty="0" err="1">
                <a:latin typeface="Segoe UI Semilight" panose="020B0402040204020203" pitchFamily="34" charset="0"/>
                <a:cs typeface="Segoe UI Semilight" panose="020B0402040204020203" pitchFamily="34" charset="0"/>
              </a:rPr>
              <a:t>BlobContainer</a:t>
            </a:r>
            <a:endParaRPr lang="de-DE" sz="1400" b="1" dirty="0">
              <a:latin typeface="Segoe UI Semilight" panose="020B040204020402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36CE5CF9-2FAC-42A5-9BC6-05619A03323A}"/>
              </a:ext>
            </a:extLst>
          </p:cNvPr>
          <p:cNvSpPr txBox="1"/>
          <p:nvPr/>
        </p:nvSpPr>
        <p:spPr>
          <a:xfrm>
            <a:off x="9012048" y="4409909"/>
            <a:ext cx="1606464" cy="307777"/>
          </a:xfrm>
          <a:prstGeom prst="rect">
            <a:avLst/>
          </a:prstGeom>
          <a:noFill/>
        </p:spPr>
        <p:txBody>
          <a:bodyPr wrap="square" rtlCol="0">
            <a:spAutoFit/>
          </a:bodyPr>
          <a:lstStyle/>
          <a:p>
            <a:pPr algn="ctr"/>
            <a:r>
              <a:rPr lang="de-DE" sz="1400" b="1" dirty="0" err="1">
                <a:latin typeface="Segoe UI Semilight" panose="020B0402040204020203" pitchFamily="34" charset="0"/>
                <a:cs typeface="Segoe UI Semilight" panose="020B0402040204020203" pitchFamily="34" charset="0"/>
              </a:rPr>
              <a:t>ImageProcessor</a:t>
            </a:r>
            <a:endParaRPr lang="de-DE" sz="1400" b="1" dirty="0">
              <a:latin typeface="Segoe UI Semilight" panose="020B0402040204020203" pitchFamily="34" charset="0"/>
              <a:cs typeface="Segoe UI Semilight" panose="020B0402040204020203" pitchFamily="34" charset="0"/>
            </a:endParaRPr>
          </a:p>
        </p:txBody>
      </p:sp>
      <p:sp>
        <p:nvSpPr>
          <p:cNvPr id="22" name="Rectangle 21">
            <a:extLst>
              <a:ext uri="{FF2B5EF4-FFF2-40B4-BE49-F238E27FC236}">
                <a16:creationId xmlns:a16="http://schemas.microsoft.com/office/drawing/2014/main" id="{C8023D64-E4FE-4655-8F79-7F36705863C1}"/>
              </a:ext>
            </a:extLst>
          </p:cNvPr>
          <p:cNvSpPr/>
          <p:nvPr/>
        </p:nvSpPr>
        <p:spPr>
          <a:xfrm>
            <a:off x="324986" y="1828095"/>
            <a:ext cx="6442858" cy="1477328"/>
          </a:xfrm>
          <a:prstGeom prst="rect">
            <a:avLst/>
          </a:prstGeom>
        </p:spPr>
        <p:txBody>
          <a:bodyPr wrap="square">
            <a:spAutoFit/>
          </a:bodyPr>
          <a:lstStyle/>
          <a:p>
            <a:pPr marL="285750" indent="-285750">
              <a:buFont typeface="Arial" panose="020B0604020202020204" pitchFamily="34" charset="0"/>
              <a:buChar char="•"/>
            </a:pPr>
            <a:r>
              <a:rPr lang="de-DE" dirty="0">
                <a:solidFill>
                  <a:srgbClr val="24292E"/>
                </a:solidFill>
                <a:latin typeface="Segoe UI Semilight" panose="020B0402040204020203" pitchFamily="34" charset="0"/>
                <a:cs typeface="Segoe UI Semilight" panose="020B0402040204020203" pitchFamily="34" charset="0"/>
              </a:rPr>
              <a:t>Erstellen und verbinden von </a:t>
            </a:r>
            <a:r>
              <a:rPr lang="de-DE" dirty="0" err="1">
                <a:solidFill>
                  <a:srgbClr val="24292E"/>
                </a:solidFill>
                <a:latin typeface="Segoe UI Semilight" panose="020B0402040204020203" pitchFamily="34" charset="0"/>
                <a:cs typeface="Segoe UI Semilight" panose="020B0402040204020203" pitchFamily="34" charset="0"/>
              </a:rPr>
              <a:t>Application</a:t>
            </a:r>
            <a:r>
              <a:rPr lang="de-DE" dirty="0">
                <a:solidFill>
                  <a:srgbClr val="24292E"/>
                </a:solidFill>
                <a:latin typeface="Segoe UI Semilight" panose="020B0402040204020203" pitchFamily="34" charset="0"/>
                <a:cs typeface="Segoe UI Semilight" panose="020B0402040204020203" pitchFamily="34" charset="0"/>
              </a:rPr>
              <a:t> </a:t>
            </a:r>
            <a:r>
              <a:rPr lang="de-DE" dirty="0" err="1">
                <a:solidFill>
                  <a:srgbClr val="24292E"/>
                </a:solidFill>
                <a:latin typeface="Segoe UI Semilight" panose="020B0402040204020203" pitchFamily="34" charset="0"/>
                <a:cs typeface="Segoe UI Semilight" panose="020B0402040204020203" pitchFamily="34" charset="0"/>
              </a:rPr>
              <a:t>Insights</a:t>
            </a:r>
            <a:r>
              <a:rPr lang="de-DE" dirty="0">
                <a:solidFill>
                  <a:srgbClr val="24292E"/>
                </a:solidFill>
                <a:latin typeface="Segoe UI Semilight" panose="020B0402040204020203" pitchFamily="34" charset="0"/>
                <a:cs typeface="Segoe UI Semilight" panose="020B0402040204020203" pitchFamily="34" charset="0"/>
              </a:rPr>
              <a:t> mit Azure </a:t>
            </a:r>
            <a:r>
              <a:rPr lang="de-DE" dirty="0" err="1">
                <a:solidFill>
                  <a:srgbClr val="24292E"/>
                </a:solidFill>
                <a:latin typeface="Segoe UI Semilight" panose="020B0402040204020203" pitchFamily="34" charset="0"/>
                <a:cs typeface="Segoe UI Semilight" panose="020B0402040204020203" pitchFamily="34" charset="0"/>
              </a:rPr>
              <a:t>Function</a:t>
            </a:r>
            <a:r>
              <a:rPr lang="de-DE" dirty="0">
                <a:solidFill>
                  <a:srgbClr val="24292E"/>
                </a:solidFill>
                <a:latin typeface="Segoe UI Semilight" panose="020B0402040204020203" pitchFamily="34" charset="0"/>
                <a:cs typeface="Segoe UI Semilight" panose="020B0402040204020203" pitchFamily="34" charset="0"/>
              </a:rPr>
              <a:t> und Image Upload Komponenten</a:t>
            </a:r>
          </a:p>
          <a:p>
            <a:pPr>
              <a:buFont typeface="Arial" panose="020B0604020202020204" pitchFamily="34" charset="0"/>
              <a:buChar char="•"/>
            </a:pPr>
            <a:endParaRPr lang="de-DE" dirty="0">
              <a:solidFill>
                <a:srgbClr val="24292E"/>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de-DE" dirty="0">
                <a:solidFill>
                  <a:srgbClr val="24292E"/>
                </a:solidFill>
                <a:latin typeface="Segoe UI Semilight" panose="020B0402040204020203" pitchFamily="34" charset="0"/>
                <a:cs typeface="Segoe UI Semilight" panose="020B0402040204020203" pitchFamily="34" charset="0"/>
              </a:rPr>
              <a:t>Einbauen von Custom Events und Monitoring Services in Middleware und Front End</a:t>
            </a:r>
          </a:p>
        </p:txBody>
      </p:sp>
      <p:sp>
        <p:nvSpPr>
          <p:cNvPr id="23" name="Rectangle 22">
            <a:extLst>
              <a:ext uri="{FF2B5EF4-FFF2-40B4-BE49-F238E27FC236}">
                <a16:creationId xmlns:a16="http://schemas.microsoft.com/office/drawing/2014/main" id="{A9EE489C-A328-4BAE-9871-E381D83CD674}"/>
              </a:ext>
            </a:extLst>
          </p:cNvPr>
          <p:cNvSpPr/>
          <p:nvPr/>
        </p:nvSpPr>
        <p:spPr>
          <a:xfrm>
            <a:off x="2269375" y="5500317"/>
            <a:ext cx="7653249" cy="523220"/>
          </a:xfrm>
          <a:prstGeom prst="rect">
            <a:avLst/>
          </a:prstGeom>
        </p:spPr>
        <p:txBody>
          <a:bodyPr wrap="none">
            <a:spAutoFit/>
          </a:bodyPr>
          <a:lstStyle/>
          <a:p>
            <a:r>
              <a:rPr lang="en-DE" sz="2800" b="1" dirty="0">
                <a:latin typeface="Segoe UI Semilight" panose="020B0402040204020203" pitchFamily="34" charset="0"/>
                <a:cs typeface="Segoe UI Semilight" panose="020B0402040204020203" pitchFamily="34" charset="0"/>
              </a:rPr>
              <a:t>https://github.com/whiteducksoftware/FH_Azure</a:t>
            </a:r>
          </a:p>
        </p:txBody>
      </p:sp>
      <p:pic>
        <p:nvPicPr>
          <p:cNvPr id="16" name="Graphic 2">
            <a:extLst>
              <a:ext uri="{FF2B5EF4-FFF2-40B4-BE49-F238E27FC236}">
                <a16:creationId xmlns:a16="http://schemas.microsoft.com/office/drawing/2014/main" id="{44F99033-A578-41AE-B274-0EDA3592E6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08335" y="1476027"/>
            <a:ext cx="1054132" cy="1054132"/>
          </a:xfrm>
          <a:prstGeom prst="rect">
            <a:avLst/>
          </a:prstGeom>
        </p:spPr>
      </p:pic>
      <p:cxnSp>
        <p:nvCxnSpPr>
          <p:cNvPr id="17" name="Straight Arrow Connector 17">
            <a:extLst>
              <a:ext uri="{FF2B5EF4-FFF2-40B4-BE49-F238E27FC236}">
                <a16:creationId xmlns:a16="http://schemas.microsoft.com/office/drawing/2014/main" id="{8B0D4DD3-1F49-4EC1-96D6-DADD1DAD909B}"/>
              </a:ext>
            </a:extLst>
          </p:cNvPr>
          <p:cNvCxnSpPr>
            <a:cxnSpLocks/>
          </p:cNvCxnSpPr>
          <p:nvPr/>
        </p:nvCxnSpPr>
        <p:spPr>
          <a:xfrm flipV="1">
            <a:off x="8198218" y="2003093"/>
            <a:ext cx="1143210" cy="6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7">
            <a:extLst>
              <a:ext uri="{FF2B5EF4-FFF2-40B4-BE49-F238E27FC236}">
                <a16:creationId xmlns:a16="http://schemas.microsoft.com/office/drawing/2014/main" id="{7BF5B512-BD25-4F08-BDF5-C15F91A80E73}"/>
              </a:ext>
            </a:extLst>
          </p:cNvPr>
          <p:cNvCxnSpPr>
            <a:cxnSpLocks/>
            <a:stCxn id="13" idx="0"/>
            <a:endCxn id="24" idx="2"/>
          </p:cNvCxnSpPr>
          <p:nvPr/>
        </p:nvCxnSpPr>
        <p:spPr>
          <a:xfrm flipV="1">
            <a:off x="9731573" y="3305423"/>
            <a:ext cx="0" cy="35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13">
            <a:extLst>
              <a:ext uri="{FF2B5EF4-FFF2-40B4-BE49-F238E27FC236}">
                <a16:creationId xmlns:a16="http://schemas.microsoft.com/office/drawing/2014/main" id="{734B08C9-77CE-4BD8-854C-4B3B9254EE4B}"/>
              </a:ext>
            </a:extLst>
          </p:cNvPr>
          <p:cNvSpPr txBox="1"/>
          <p:nvPr/>
        </p:nvSpPr>
        <p:spPr>
          <a:xfrm>
            <a:off x="8928341" y="2566759"/>
            <a:ext cx="1606464" cy="738664"/>
          </a:xfrm>
          <a:prstGeom prst="rect">
            <a:avLst/>
          </a:prstGeom>
          <a:noFill/>
        </p:spPr>
        <p:txBody>
          <a:bodyPr wrap="square" rtlCol="0">
            <a:spAutoFit/>
          </a:bodyPr>
          <a:lstStyle/>
          <a:p>
            <a:pPr algn="ctr"/>
            <a:r>
              <a:rPr lang="de-DE" sz="1400" b="1" dirty="0" err="1">
                <a:latin typeface="Segoe UI Semilight" panose="020B0402040204020203" pitchFamily="34" charset="0"/>
                <a:cs typeface="Segoe UI Semilight" panose="020B0402040204020203" pitchFamily="34" charset="0"/>
              </a:rPr>
              <a:t>Application</a:t>
            </a:r>
            <a:r>
              <a:rPr lang="de-DE" sz="1400" b="1" dirty="0">
                <a:latin typeface="Segoe UI Semilight" panose="020B0402040204020203" pitchFamily="34" charset="0"/>
                <a:cs typeface="Segoe UI Semilight" panose="020B0402040204020203" pitchFamily="34" charset="0"/>
              </a:rPr>
              <a:t> </a:t>
            </a:r>
            <a:r>
              <a:rPr lang="de-DE" sz="1400" b="1" dirty="0" err="1">
                <a:latin typeface="Segoe UI Semilight" panose="020B0402040204020203" pitchFamily="34" charset="0"/>
                <a:cs typeface="Segoe UI Semilight" panose="020B0402040204020203" pitchFamily="34" charset="0"/>
              </a:rPr>
              <a:t>Insights</a:t>
            </a:r>
            <a:r>
              <a:rPr lang="de-DE" sz="1400" b="1" dirty="0">
                <a:latin typeface="Segoe UI Semilight" panose="020B0402040204020203" pitchFamily="34" charset="0"/>
                <a:cs typeface="Segoe UI Semilight" panose="020B0402040204020203" pitchFamily="34" charset="0"/>
              </a:rPr>
              <a:t> (Web/UI/</a:t>
            </a:r>
            <a:r>
              <a:rPr lang="de-DE" sz="1400" b="1" dirty="0" err="1">
                <a:latin typeface="Segoe UI Semilight" panose="020B0402040204020203" pitchFamily="34" charset="0"/>
                <a:cs typeface="Segoe UI Semilight" panose="020B0402040204020203" pitchFamily="34" charset="0"/>
              </a:rPr>
              <a:t>Function</a:t>
            </a:r>
            <a:r>
              <a:rPr lang="de-DE" sz="1400" b="1"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101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wall, indoor, sitting, floor&#10;&#10;Description generated with very high confidence">
            <a:extLst>
              <a:ext uri="{FF2B5EF4-FFF2-40B4-BE49-F238E27FC236}">
                <a16:creationId xmlns:a16="http://schemas.microsoft.com/office/drawing/2014/main" id="{8036C01A-5096-4248-8414-489AF3C99163}"/>
              </a:ext>
            </a:extLst>
          </p:cNvPr>
          <p:cNvPicPr>
            <a:picLocks noChangeAspect="1"/>
          </p:cNvPicPr>
          <p:nvPr/>
        </p:nvPicPr>
        <p:blipFill rotWithShape="1">
          <a:blip r:embed="rId2">
            <a:extLst>
              <a:ext uri="{28A0092B-C50C-407E-A947-70E740481C1C}">
                <a14:useLocalDpi xmlns:a14="http://schemas.microsoft.com/office/drawing/2010/main" val="0"/>
              </a:ext>
            </a:extLst>
          </a:blip>
          <a:srcRect t="12336" b="3395"/>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4DAB152-AF5A-4BB3-9065-239080A246C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latin typeface="Segoe UI Semilight" panose="020B0402040204020203" pitchFamily="34" charset="0"/>
                <a:cs typeface="Segoe UI Semilight" panose="020B0402040204020203" pitchFamily="34" charset="0"/>
              </a:rPr>
              <a:t>Basics</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606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Bildergebnis fÃ¼r iaas paas saas serverless">
            <a:extLst>
              <a:ext uri="{FF2B5EF4-FFF2-40B4-BE49-F238E27FC236}">
                <a16:creationId xmlns:a16="http://schemas.microsoft.com/office/drawing/2014/main" id="{C05C8CE8-5AB0-46F4-8628-86D166D28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72" y="563072"/>
            <a:ext cx="11428429" cy="5242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359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71799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a:solidFill>
                  <a:srgbClr val="0070C0"/>
                </a:solidFill>
                <a:latin typeface="Segoe UI"/>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80172" y="4640833"/>
            <a:ext cx="1832033" cy="507431"/>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How many </a:t>
            </a:r>
            <a:r>
              <a:rPr lang="en-US" sz="1468" b="1" kern="0">
                <a:gradFill>
                  <a:gsLst>
                    <a:gs pos="1250">
                      <a:srgbClr val="353535"/>
                    </a:gs>
                    <a:gs pos="100000">
                      <a:srgbClr val="353535"/>
                    </a:gs>
                  </a:gsLst>
                  <a:lin ang="5400000" scaled="0"/>
                </a:gradFill>
                <a:latin typeface="Segoe UI"/>
              </a:rPr>
              <a:t>servers </a:t>
            </a:r>
          </a:p>
          <a:p>
            <a:pPr defTabSz="895870">
              <a:lnSpc>
                <a:spcPct val="90000"/>
              </a:lnSpc>
              <a:defRPr/>
            </a:pPr>
            <a:r>
              <a:rPr lang="en-US" sz="1468" kern="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19" y="3084716"/>
            <a:ext cx="1263487" cy="498983"/>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Which OS </a:t>
            </a:r>
            <a:br>
              <a:rPr lang="en-US" sz="1468" kern="0">
                <a:gradFill>
                  <a:gsLst>
                    <a:gs pos="1250">
                      <a:srgbClr val="353535"/>
                    </a:gs>
                    <a:gs pos="100000">
                      <a:srgbClr val="353535"/>
                    </a:gs>
                  </a:gsLst>
                  <a:lin ang="5400000" scaled="0"/>
                </a:gradFill>
                <a:latin typeface="Segoe UI"/>
              </a:rPr>
            </a:br>
            <a:r>
              <a:rPr lang="en-US" sz="1468" kern="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81713" cy="507431"/>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How often should </a:t>
            </a:r>
          </a:p>
          <a:p>
            <a:pPr defTabSz="895870">
              <a:lnSpc>
                <a:spcPct val="90000"/>
              </a:lnSpc>
              <a:defRPr/>
            </a:pPr>
            <a:r>
              <a:rPr lang="en-US" sz="1468" kern="0">
                <a:gradFill>
                  <a:gsLst>
                    <a:gs pos="1250">
                      <a:srgbClr val="353535"/>
                    </a:gs>
                    <a:gs pos="100000">
                      <a:srgbClr val="353535"/>
                    </a:gs>
                  </a:gsLst>
                  <a:lin ang="5400000" scaled="0"/>
                </a:gradFill>
                <a:latin typeface="Segoe UI"/>
              </a:rPr>
              <a:t>I </a:t>
            </a:r>
            <a:r>
              <a:rPr lang="en-US" sz="1468" b="1" kern="0">
                <a:gradFill>
                  <a:gsLst>
                    <a:gs pos="1250">
                      <a:srgbClr val="353535"/>
                    </a:gs>
                    <a:gs pos="100000">
                      <a:srgbClr val="353535"/>
                    </a:gs>
                  </a:gsLst>
                  <a:lin ang="5400000" scaled="0"/>
                </a:gradFill>
                <a:latin typeface="Segoe UI"/>
              </a:rPr>
              <a:t>patch</a:t>
            </a:r>
            <a:r>
              <a:rPr lang="en-US" sz="1468" kern="0">
                <a:gradFill>
                  <a:gsLst>
                    <a:gs pos="1250">
                      <a:srgbClr val="353535"/>
                    </a:gs>
                    <a:gs pos="100000">
                      <a:srgbClr val="353535"/>
                    </a:gs>
                  </a:gsLst>
                  <a:lin ang="5400000" scaled="0"/>
                </a:gradFill>
                <a:latin typeface="Segoe UI"/>
              </a:rPr>
              <a:t> my </a:t>
            </a:r>
            <a:r>
              <a:rPr lang="en-US" sz="1468" b="1" kern="0">
                <a:gradFill>
                  <a:gsLst>
                    <a:gs pos="1250">
                      <a:srgbClr val="353535"/>
                    </a:gs>
                    <a:gs pos="100000">
                      <a:srgbClr val="353535"/>
                    </a:gs>
                  </a:gsLst>
                  <a:lin ang="5400000" scaled="0"/>
                </a:gradFill>
                <a:latin typeface="Segoe UI"/>
              </a:rPr>
              <a:t>servers</a:t>
            </a:r>
            <a:r>
              <a:rPr lang="en-US" sz="1468" kern="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3"/>
            <a:ext cx="1935145" cy="498983"/>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What size of </a:t>
            </a:r>
            <a:r>
              <a:rPr lang="en-US" sz="1468" b="1" kern="0">
                <a:gradFill>
                  <a:gsLst>
                    <a:gs pos="1250">
                      <a:srgbClr val="353535"/>
                    </a:gs>
                    <a:gs pos="100000">
                      <a:srgbClr val="353535"/>
                    </a:gs>
                  </a:gsLst>
                  <a:lin ang="5400000" scaled="0"/>
                </a:gradFill>
                <a:latin typeface="Segoe UI"/>
              </a:rPr>
              <a:t>servers</a:t>
            </a:r>
            <a:r>
              <a:rPr lang="en-US" sz="1468" kern="0">
                <a:gradFill>
                  <a:gsLst>
                    <a:gs pos="1250">
                      <a:srgbClr val="353535"/>
                    </a:gs>
                    <a:gs pos="100000">
                      <a:srgbClr val="353535"/>
                    </a:gs>
                  </a:gsLst>
                  <a:lin ang="5400000" scaled="0"/>
                </a:gradFill>
                <a:latin typeface="Segoe UI"/>
              </a:rPr>
              <a:t> </a:t>
            </a:r>
          </a:p>
          <a:p>
            <a:pPr defTabSz="895870">
              <a:lnSpc>
                <a:spcPct val="90000"/>
              </a:lnSpc>
              <a:defRPr/>
            </a:pPr>
            <a:r>
              <a:rPr lang="en-US" sz="1468" kern="0">
                <a:gradFill>
                  <a:gsLst>
                    <a:gs pos="1250">
                      <a:srgbClr val="353535"/>
                    </a:gs>
                    <a:gs pos="100000">
                      <a:srgbClr val="353535"/>
                    </a:gs>
                  </a:gsLst>
                  <a:lin ang="5400000" scaled="0"/>
                </a:gradFill>
                <a:latin typeface="Segoe UI"/>
              </a:rPr>
              <a:t>should I </a:t>
            </a:r>
            <a:r>
              <a:rPr lang="en-US" sz="1468" b="1" kern="0">
                <a:gradFill>
                  <a:gsLst>
                    <a:gs pos="1250">
                      <a:srgbClr val="353535"/>
                    </a:gs>
                    <a:gs pos="100000">
                      <a:srgbClr val="353535"/>
                    </a:gs>
                  </a:gsLst>
                  <a:lin ang="5400000" scaled="0"/>
                </a:gradFill>
                <a:latin typeface="Segoe UI"/>
              </a:rPr>
              <a:t>buy</a:t>
            </a:r>
            <a:r>
              <a:rPr lang="en-US" sz="1468" kern="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How often should I </a:t>
            </a:r>
            <a:br>
              <a:rPr lang="en-US" sz="1468" kern="0">
                <a:gradFill>
                  <a:gsLst>
                    <a:gs pos="1250">
                      <a:srgbClr val="353535"/>
                    </a:gs>
                    <a:gs pos="100000">
                      <a:srgbClr val="353535"/>
                    </a:gs>
                  </a:gsLst>
                  <a:lin ang="5400000" scaled="0"/>
                </a:gradFill>
                <a:latin typeface="Segoe UI"/>
              </a:rPr>
            </a:br>
            <a:r>
              <a:rPr lang="en-US" sz="1468" kern="0">
                <a:gradFill>
                  <a:gsLst>
                    <a:gs pos="1250">
                      <a:srgbClr val="353535"/>
                    </a:gs>
                    <a:gs pos="100000">
                      <a:srgbClr val="353535"/>
                    </a:gs>
                  </a:gsLst>
                  <a:lin ang="5400000" scaled="0"/>
                </a:gradFill>
                <a:latin typeface="Segoe UI"/>
              </a:rPr>
              <a:t>backup my </a:t>
            </a: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6" y="2213717"/>
            <a:ext cx="1782860" cy="498983"/>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How can I increase </a:t>
            </a:r>
            <a:br>
              <a:rPr lang="en-US" sz="1468" kern="0">
                <a:gradFill>
                  <a:gsLst>
                    <a:gs pos="1250">
                      <a:srgbClr val="353535"/>
                    </a:gs>
                    <a:gs pos="100000">
                      <a:srgbClr val="353535"/>
                    </a:gs>
                  </a:gsLst>
                  <a:lin ang="5400000" scaled="0"/>
                </a:gradFill>
                <a:latin typeface="Segoe UI"/>
              </a:rPr>
            </a:b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How do I </a:t>
            </a:r>
            <a:r>
              <a:rPr lang="en-US" sz="1468" b="1" kern="0">
                <a:gradFill>
                  <a:gsLst>
                    <a:gs pos="1250">
                      <a:srgbClr val="353535"/>
                    </a:gs>
                    <a:gs pos="100000">
                      <a:srgbClr val="353535"/>
                    </a:gs>
                  </a:gsLst>
                  <a:lin ang="5400000" scaled="0"/>
                </a:gradFill>
                <a:latin typeface="Segoe UI"/>
              </a:rPr>
              <a:t>deploy</a:t>
            </a:r>
            <a:r>
              <a:rPr lang="en-US" sz="1468" kern="0">
                <a:gradFill>
                  <a:gsLst>
                    <a:gs pos="1250">
                      <a:srgbClr val="353535"/>
                    </a:gs>
                    <a:gs pos="100000">
                      <a:srgbClr val="353535"/>
                    </a:gs>
                  </a:gsLst>
                  <a:lin ang="5400000" scaled="0"/>
                </a:gradFill>
                <a:latin typeface="Segoe UI"/>
              </a:rPr>
              <a:t> new </a:t>
            </a:r>
            <a:br>
              <a:rPr lang="en-US" sz="1468" kern="0">
                <a:gradFill>
                  <a:gsLst>
                    <a:gs pos="1250">
                      <a:srgbClr val="353535"/>
                    </a:gs>
                    <a:gs pos="100000">
                      <a:srgbClr val="353535"/>
                    </a:gs>
                  </a:gsLst>
                  <a:lin ang="5400000" scaled="0"/>
                </a:gradFill>
                <a:latin typeface="Segoe UI"/>
              </a:rPr>
            </a:br>
            <a:r>
              <a:rPr lang="en-US" sz="1468" b="1" kern="0">
                <a:gradFill>
                  <a:gsLst>
                    <a:gs pos="1250">
                      <a:srgbClr val="353535"/>
                    </a:gs>
                    <a:gs pos="100000">
                      <a:srgbClr val="353535"/>
                    </a:gs>
                  </a:gsLst>
                  <a:lin ang="5400000" scaled="0"/>
                </a:gradFill>
                <a:latin typeface="Segoe UI"/>
              </a:rPr>
              <a:t>code</a:t>
            </a:r>
            <a:r>
              <a:rPr lang="en-US" sz="1468" kern="0">
                <a:gradFill>
                  <a:gsLst>
                    <a:gs pos="1250">
                      <a:srgbClr val="353535"/>
                    </a:gs>
                    <a:gs pos="100000">
                      <a:srgbClr val="353535"/>
                    </a:gs>
                  </a:gsLst>
                  <a:lin ang="5400000" scaled="0"/>
                </a:gradFill>
                <a:latin typeface="Segoe UI"/>
              </a:rPr>
              <a:t> to my </a:t>
            </a: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4" y="878364"/>
            <a:ext cx="2135521" cy="498983"/>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Which packages should</a:t>
            </a:r>
            <a:br>
              <a:rPr lang="en-US" sz="1468" kern="0">
                <a:gradFill>
                  <a:gsLst>
                    <a:gs pos="1250">
                      <a:srgbClr val="353535"/>
                    </a:gs>
                    <a:gs pos="100000">
                      <a:srgbClr val="353535"/>
                    </a:gs>
                  </a:gsLst>
                  <a:lin ang="5400000" scaled="0"/>
                </a:gradFill>
                <a:latin typeface="Segoe UI"/>
              </a:rPr>
            </a:br>
            <a:r>
              <a:rPr lang="en-US" sz="1468" kern="0">
                <a:gradFill>
                  <a:gsLst>
                    <a:gs pos="1250">
                      <a:srgbClr val="353535"/>
                    </a:gs>
                    <a:gs pos="100000">
                      <a:srgbClr val="353535"/>
                    </a:gs>
                  </a:gsLst>
                  <a:lin ang="5400000" scaled="0"/>
                </a:gradFill>
                <a:latin typeface="Segoe UI"/>
              </a:rPr>
              <a:t>be on my </a:t>
            </a: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73056" cy="507246"/>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It takes how long to </a:t>
            </a:r>
            <a:br>
              <a:rPr lang="en-US" sz="1468" kern="0">
                <a:gradFill>
                  <a:gsLst>
                    <a:gs pos="1250">
                      <a:srgbClr val="353535"/>
                    </a:gs>
                    <a:gs pos="100000">
                      <a:srgbClr val="353535"/>
                    </a:gs>
                  </a:gsLst>
                  <a:lin ang="5400000" scaled="0"/>
                </a:gradFill>
                <a:latin typeface="Segoe UI"/>
              </a:rPr>
            </a:br>
            <a:r>
              <a:rPr lang="en-US" sz="1468" b="1" kern="0">
                <a:gradFill>
                  <a:gsLst>
                    <a:gs pos="1250">
                      <a:srgbClr val="353535"/>
                    </a:gs>
                    <a:gs pos="100000">
                      <a:srgbClr val="353535"/>
                    </a:gs>
                  </a:gsLst>
                  <a:lin ang="5400000" scaled="0"/>
                </a:gradFill>
                <a:latin typeface="Segoe UI"/>
              </a:rPr>
              <a:t>provision</a:t>
            </a:r>
            <a:r>
              <a:rPr lang="en-US" sz="1468" kern="0">
                <a:gradFill>
                  <a:gsLst>
                    <a:gs pos="1250">
                      <a:srgbClr val="353535"/>
                    </a:gs>
                    <a:gs pos="100000">
                      <a:srgbClr val="353535"/>
                    </a:gs>
                  </a:gsLst>
                  <a:lin ang="5400000" scaled="0"/>
                </a:gradFill>
                <a:latin typeface="Segoe UI"/>
              </a:rPr>
              <a:t> a new </a:t>
            </a: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1" y="3428460"/>
            <a:ext cx="1768433" cy="498983"/>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Are my </a:t>
            </a: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 in a </a:t>
            </a:r>
          </a:p>
          <a:p>
            <a:pPr defTabSz="895870">
              <a:lnSpc>
                <a:spcPct val="90000"/>
              </a:lnSpc>
              <a:defRPr/>
            </a:pPr>
            <a:r>
              <a:rPr lang="en-US" sz="1468" kern="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7" y="3699363"/>
            <a:ext cx="1911101" cy="498983"/>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What happens if the </a:t>
            </a:r>
          </a:p>
          <a:p>
            <a:pPr defTabSz="895870">
              <a:lnSpc>
                <a:spcPct val="90000"/>
              </a:lnSpc>
              <a:defRPr/>
            </a:pPr>
            <a:r>
              <a:rPr lang="en-US" sz="1468" kern="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1" y="3442521"/>
            <a:ext cx="191270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Do I need secondary</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is the right </a:t>
            </a:r>
            <a:r>
              <a:rPr lang="en-US" sz="1468" b="1" kern="0" dirty="0">
                <a:gradFill>
                  <a:gsLst>
                    <a:gs pos="1250">
                      <a:srgbClr val="353535"/>
                    </a:gs>
                    <a:gs pos="100000">
                      <a:srgbClr val="353535"/>
                    </a:gs>
                  </a:gsLst>
                  <a:lin ang="5400000" scaled="0"/>
                </a:gradFill>
                <a:latin typeface="Segoe UI"/>
              </a:rPr>
              <a:t>size</a:t>
            </a:r>
            <a:r>
              <a:rPr lang="en-US" sz="1468" kern="0" dirty="0">
                <a:gradFill>
                  <a:gsLst>
                    <a:gs pos="1250">
                      <a:srgbClr val="353535"/>
                    </a:gs>
                    <a:gs pos="100000">
                      <a:srgbClr val="353535"/>
                    </a:gs>
                  </a:gsLst>
                  <a:lin ang="5400000" scaled="0"/>
                </a:gradFill>
                <a:latin typeface="Segoe UI"/>
              </a:rPr>
              <a:t> of </a:t>
            </a:r>
          </a:p>
          <a:p>
            <a:pPr defTabSz="895870">
              <a:lnSpc>
                <a:spcPct val="90000"/>
              </a:lnSpc>
              <a:defRPr/>
            </a:pPr>
            <a:r>
              <a:rPr lang="en-US" sz="1468" b="1" kern="0" dirty="0">
                <a:gradFill>
                  <a:gsLst>
                    <a:gs pos="1250">
                      <a:srgbClr val="353535"/>
                    </a:gs>
                    <a:gs pos="100000">
                      <a:srgbClr val="353535"/>
                    </a:gs>
                  </a:gsLst>
                  <a:lin ang="5400000" scaled="0"/>
                </a:gradFill>
                <a:latin typeface="Segoe UI"/>
              </a:rPr>
              <a:t>servers </a:t>
            </a:r>
            <a:r>
              <a:rPr lang="en-US" sz="1468" kern="0" dirty="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814" y="3072575"/>
            <a:ext cx="2040364" cy="507431"/>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Who has </a:t>
            </a:r>
            <a:r>
              <a:rPr lang="en-US" sz="1468" b="1" kern="0">
                <a:gradFill>
                  <a:gsLst>
                    <a:gs pos="1250">
                      <a:srgbClr val="353535"/>
                    </a:gs>
                    <a:gs pos="100000">
                      <a:srgbClr val="353535"/>
                    </a:gs>
                  </a:gsLst>
                  <a:lin ang="5400000" scaled="0"/>
                </a:gradFill>
                <a:latin typeface="Segoe UI"/>
              </a:rPr>
              <a:t>physical</a:t>
            </a:r>
            <a:r>
              <a:rPr lang="en-US" sz="1468" kern="0">
                <a:gradFill>
                  <a:gsLst>
                    <a:gs pos="1250">
                      <a:srgbClr val="353535"/>
                    </a:gs>
                    <a:gs pos="100000">
                      <a:srgbClr val="353535"/>
                    </a:gs>
                  </a:gsLst>
                  <a:lin ang="5400000" scaled="0"/>
                </a:gradFill>
                <a:latin typeface="Segoe UI"/>
              </a:rPr>
              <a:t> </a:t>
            </a:r>
          </a:p>
          <a:p>
            <a:pPr defTabSz="895870">
              <a:lnSpc>
                <a:spcPct val="90000"/>
              </a:lnSpc>
              <a:defRPr/>
            </a:pPr>
            <a:r>
              <a:rPr lang="en-US" sz="1468" kern="0">
                <a:gradFill>
                  <a:gsLst>
                    <a:gs pos="1250">
                      <a:srgbClr val="353535"/>
                    </a:gs>
                    <a:gs pos="100000">
                      <a:srgbClr val="353535"/>
                    </a:gs>
                  </a:gsLst>
                  <a:lin ang="5400000" scaled="0"/>
                </a:gradFill>
                <a:latin typeface="Segoe UI"/>
              </a:rPr>
              <a:t>access to my </a:t>
            </a:r>
            <a:r>
              <a:rPr lang="en-US" sz="1468" b="1" kern="0">
                <a:gradFill>
                  <a:gsLst>
                    <a:gs pos="1250">
                      <a:srgbClr val="353535"/>
                    </a:gs>
                    <a:gs pos="100000">
                      <a:srgbClr val="353535"/>
                    </a:gs>
                  </a:gsLst>
                  <a:lin ang="5400000" scaled="0"/>
                </a:gradFill>
                <a:latin typeface="Segoe UI"/>
              </a:rPr>
              <a:t>servers</a:t>
            </a:r>
            <a:r>
              <a:rPr lang="en-US" sz="1468" kern="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3" y="3884778"/>
            <a:ext cx="1042273" cy="498983"/>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Do I need </a:t>
            </a:r>
            <a:br>
              <a:rPr lang="en-US" sz="1468" kern="0">
                <a:gradFill>
                  <a:gsLst>
                    <a:gs pos="1250">
                      <a:srgbClr val="353535"/>
                    </a:gs>
                    <a:gs pos="100000">
                      <a:srgbClr val="353535"/>
                    </a:gs>
                  </a:gsLst>
                  <a:lin ang="5400000" scaled="0"/>
                </a:gradFill>
                <a:latin typeface="Segoe UI"/>
              </a:rPr>
            </a:br>
            <a:r>
              <a:rPr lang="en-US" sz="1468" kern="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3" y="398820"/>
            <a:ext cx="1951175" cy="498983"/>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What media should I </a:t>
            </a:r>
          </a:p>
          <a:p>
            <a:pPr defTabSz="895870">
              <a:lnSpc>
                <a:spcPct val="90000"/>
              </a:lnSpc>
              <a:defRPr/>
            </a:pPr>
            <a:r>
              <a:rPr lang="en-US" sz="1468" kern="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What storage I </a:t>
            </a:r>
            <a:br>
              <a:rPr lang="en-US" sz="1468" kern="0">
                <a:gradFill>
                  <a:gsLst>
                    <a:gs pos="1250">
                      <a:srgbClr val="353535"/>
                    </a:gs>
                    <a:gs pos="100000">
                      <a:srgbClr val="353535"/>
                    </a:gs>
                  </a:gsLst>
                  <a:lin ang="5400000" scaled="0"/>
                </a:gradFill>
                <a:latin typeface="Segoe UI"/>
              </a:rPr>
            </a:br>
            <a:r>
              <a:rPr lang="en-US" sz="1468" kern="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72906" y="2324926"/>
            <a:ext cx="1396338" cy="507246"/>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scale</a:t>
            </a:r>
            <a:r>
              <a:rPr lang="en-US" sz="1468" kern="0" dirty="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14781" y="330751"/>
            <a:ext cx="2308317" cy="507246"/>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What happens in case of</a:t>
            </a:r>
          </a:p>
          <a:p>
            <a:pPr defTabSz="895870">
              <a:lnSpc>
                <a:spcPct val="90000"/>
              </a:lnSpc>
              <a:defRPr/>
            </a:pP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 </a:t>
            </a:r>
            <a:r>
              <a:rPr lang="en-US" sz="1468" b="1" kern="0">
                <a:gradFill>
                  <a:gsLst>
                    <a:gs pos="1250">
                      <a:srgbClr val="353535"/>
                    </a:gs>
                    <a:gs pos="100000">
                      <a:srgbClr val="353535"/>
                    </a:gs>
                  </a:gsLst>
                  <a:lin ang="5400000" scaled="0"/>
                </a:gradFill>
                <a:latin typeface="Segoe UI"/>
              </a:rPr>
              <a:t>hardware</a:t>
            </a:r>
            <a:r>
              <a:rPr lang="en-US" sz="1468" kern="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5" y="4698083"/>
            <a:ext cx="2031325" cy="498983"/>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How can I dynamically</a:t>
            </a:r>
            <a:br>
              <a:rPr lang="en-US" sz="1468" kern="0">
                <a:gradFill>
                  <a:gsLst>
                    <a:gs pos="1250">
                      <a:srgbClr val="353535"/>
                    </a:gs>
                    <a:gs pos="100000">
                      <a:srgbClr val="353535"/>
                    </a:gs>
                  </a:gsLst>
                  <a:lin ang="5400000" scaled="0"/>
                </a:gradFill>
                <a:latin typeface="Segoe UI"/>
              </a:rPr>
            </a:br>
            <a:r>
              <a:rPr lang="en-US" sz="1468" kern="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80485" y="3865790"/>
            <a:ext cx="1509922" cy="507431"/>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Who </a:t>
            </a:r>
            <a:r>
              <a:rPr lang="en-US" sz="1468" b="1" kern="0">
                <a:gradFill>
                  <a:gsLst>
                    <a:gs pos="1250">
                      <a:srgbClr val="353535"/>
                    </a:gs>
                    <a:gs pos="100000">
                      <a:srgbClr val="353535"/>
                    </a:gs>
                  </a:gsLst>
                  <a:lin ang="5400000" scaled="0"/>
                </a:gradFill>
                <a:latin typeface="Segoe UI"/>
              </a:rPr>
              <a:t>monitors</a:t>
            </a:r>
            <a:r>
              <a:rPr lang="en-US" sz="1468" kern="0">
                <a:gradFill>
                  <a:gsLst>
                    <a:gs pos="1250">
                      <a:srgbClr val="353535"/>
                    </a:gs>
                    <a:gs pos="100000">
                      <a:srgbClr val="353535"/>
                    </a:gs>
                  </a:gsLst>
                  <a:lin ang="5400000" scaled="0"/>
                </a:gradFill>
                <a:latin typeface="Segoe UI"/>
              </a:rPr>
              <a:t> </a:t>
            </a:r>
          </a:p>
          <a:p>
            <a:pPr defTabSz="895870">
              <a:lnSpc>
                <a:spcPct val="90000"/>
              </a:lnSpc>
              <a:defRPr/>
            </a:pPr>
            <a:r>
              <a:rPr lang="en-US" sz="1468" kern="0">
                <a:gradFill>
                  <a:gsLst>
                    <a:gs pos="1250">
                      <a:srgbClr val="353535"/>
                    </a:gs>
                    <a:gs pos="100000">
                      <a:srgbClr val="353535"/>
                    </a:gs>
                  </a:gsLst>
                  <a:lin ang="5400000" scaled="0"/>
                </a:gradFill>
                <a:latin typeface="Segoe UI"/>
              </a:rPr>
              <a:t>my </a:t>
            </a:r>
            <a:r>
              <a:rPr lang="en-US" sz="1468" b="1" kern="0">
                <a:gradFill>
                  <a:gsLst>
                    <a:gs pos="1250">
                      <a:srgbClr val="353535"/>
                    </a:gs>
                    <a:gs pos="100000">
                      <a:srgbClr val="353535"/>
                    </a:gs>
                  </a:gsLst>
                  <a:lin ang="5400000" scaled="0"/>
                </a:gradFill>
                <a:latin typeface="Segoe UI"/>
              </a:rPr>
              <a:t>Servers</a:t>
            </a:r>
            <a:r>
              <a:rPr lang="en-US" sz="1468" kern="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537" y="1143578"/>
            <a:ext cx="1509922" cy="507431"/>
          </a:xfrm>
          <a:prstGeom prst="rect">
            <a:avLst/>
          </a:prstGeom>
          <a:noFill/>
        </p:spPr>
        <p:txBody>
          <a:bodyPr wrap="none" rtlCol="0">
            <a:spAutoFit/>
          </a:bodyPr>
          <a:lstStyle/>
          <a:p>
            <a:pPr defTabSz="895870">
              <a:lnSpc>
                <a:spcPct val="90000"/>
              </a:lnSpc>
              <a:defRPr/>
            </a:pPr>
            <a:r>
              <a:rPr lang="en-US" sz="1468" kern="0">
                <a:gradFill>
                  <a:gsLst>
                    <a:gs pos="1250">
                      <a:srgbClr val="353535"/>
                    </a:gs>
                    <a:gs pos="100000">
                      <a:srgbClr val="353535"/>
                    </a:gs>
                  </a:gsLst>
                  <a:lin ang="5400000" scaled="0"/>
                </a:gradFill>
                <a:latin typeface="Segoe UI"/>
              </a:rPr>
              <a:t>Who </a:t>
            </a:r>
            <a:r>
              <a:rPr lang="en-US" sz="1468" b="1" kern="0">
                <a:gradFill>
                  <a:gsLst>
                    <a:gs pos="1250">
                      <a:srgbClr val="353535"/>
                    </a:gs>
                    <a:gs pos="100000">
                      <a:srgbClr val="353535"/>
                    </a:gs>
                  </a:gsLst>
                  <a:lin ang="5400000" scaled="0"/>
                </a:gradFill>
                <a:latin typeface="Segoe UI"/>
              </a:rPr>
              <a:t>monitors</a:t>
            </a:r>
            <a:r>
              <a:rPr lang="en-US" sz="1468" kern="0">
                <a:gradFill>
                  <a:gsLst>
                    <a:gs pos="1250">
                      <a:srgbClr val="353535"/>
                    </a:gs>
                    <a:gs pos="100000">
                      <a:srgbClr val="353535"/>
                    </a:gs>
                  </a:gsLst>
                  <a:lin ang="5400000" scaled="0"/>
                </a:gradFill>
                <a:latin typeface="Segoe UI"/>
              </a:rPr>
              <a:t> </a:t>
            </a:r>
          </a:p>
          <a:p>
            <a:pPr defTabSz="895870">
              <a:lnSpc>
                <a:spcPct val="90000"/>
              </a:lnSpc>
              <a:defRPr/>
            </a:pPr>
            <a:r>
              <a:rPr lang="en-US" sz="1468" kern="0">
                <a:gradFill>
                  <a:gsLst>
                    <a:gs pos="1250">
                      <a:srgbClr val="353535"/>
                    </a:gs>
                    <a:gs pos="100000">
                      <a:srgbClr val="353535"/>
                    </a:gs>
                  </a:gsLst>
                  <a:lin ang="5400000" scaled="0"/>
                </a:gradFill>
                <a:latin typeface="Segoe UI"/>
              </a:rPr>
              <a:t>my </a:t>
            </a:r>
            <a:r>
              <a:rPr lang="en-US" sz="1468" b="1" kern="0">
                <a:gradFill>
                  <a:gsLst>
                    <a:gs pos="1250">
                      <a:srgbClr val="353535"/>
                    </a:gs>
                    <a:gs pos="100000">
                      <a:srgbClr val="353535"/>
                    </a:gs>
                  </a:gsLst>
                  <a:lin ang="5400000" scaled="0"/>
                </a:gradFill>
                <a:latin typeface="Segoe UI"/>
              </a:rPr>
              <a:t>App</a:t>
            </a:r>
            <a:r>
              <a:rPr lang="en-US" sz="1468" kern="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dirty="0">
                  <a:solidFill>
                    <a:srgbClr val="353535"/>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sz="220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816598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21633"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a:solidFill>
                  <a:srgbClr val="0070C0"/>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2" y="3159796"/>
            <a:ext cx="3741505" cy="322945"/>
          </a:xfrm>
          <a:prstGeom prst="rect">
            <a:avLst/>
          </a:prstGeom>
          <a:noFill/>
        </p:spPr>
        <p:txBody>
          <a:bodyPr wrap="square" rtlCol="0">
            <a:spAutoFit/>
          </a:bodyPr>
          <a:lstStyle/>
          <a:p>
            <a:pPr algn="ctr" defTabSz="895870">
              <a:defRPr/>
            </a:pPr>
            <a:r>
              <a:rPr lang="en-US" sz="1468" kern="0" dirty="0">
                <a:gradFill>
                  <a:gsLst>
                    <a:gs pos="1250">
                      <a:srgbClr val="353535"/>
                    </a:gs>
                    <a:gs pos="100000">
                      <a:srgbClr val="353535"/>
                    </a:gs>
                  </a:gsLst>
                  <a:lin ang="5400000" scaled="0"/>
                </a:gradFill>
                <a:latin typeface="Segoe UI"/>
              </a:rPr>
              <a:t>How often should I </a:t>
            </a:r>
            <a:r>
              <a:rPr lang="en-US" sz="1468" b="1" kern="0" dirty="0">
                <a:gradFill>
                  <a:gsLst>
                    <a:gs pos="1250">
                      <a:srgbClr val="353535"/>
                    </a:gs>
                    <a:gs pos="100000">
                      <a:srgbClr val="353535"/>
                    </a:gs>
                  </a:gsLst>
                  <a:lin ang="5400000" scaled="0"/>
                </a:gradFill>
                <a:latin typeface="Segoe UI"/>
              </a:rPr>
              <a:t>patch</a:t>
            </a:r>
            <a:r>
              <a:rPr lang="en-US" sz="1468" kern="0" dirty="0">
                <a:gradFill>
                  <a:gsLst>
                    <a:gs pos="1250">
                      <a:srgbClr val="353535"/>
                    </a:gs>
                    <a:gs pos="100000">
                      <a:srgbClr val="353535"/>
                    </a:gs>
                  </a:gsLst>
                  <a:lin ang="5400000" scaled="0"/>
                </a:gradFill>
                <a:latin typeface="Segoe UI"/>
              </a:rPr>
              <a:t> 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8" y="3548524"/>
            <a:ext cx="3400291" cy="318229"/>
          </a:xfrm>
          <a:prstGeom prst="rect">
            <a:avLst/>
          </a:prstGeom>
          <a:noFill/>
        </p:spPr>
        <p:txBody>
          <a:bodyPr wrap="none" rtlCol="0">
            <a:spAutoFit/>
          </a:bodyPr>
          <a:lstStyle/>
          <a:p>
            <a:pPr algn="ctr" defTabSz="895870">
              <a:defRPr/>
            </a:pPr>
            <a:r>
              <a:rPr lang="en-US" sz="1468" kern="0">
                <a:gradFill>
                  <a:gsLst>
                    <a:gs pos="1250">
                      <a:srgbClr val="353535"/>
                    </a:gs>
                    <a:gs pos="100000">
                      <a:srgbClr val="353535"/>
                    </a:gs>
                  </a:gsLst>
                  <a:lin ang="5400000" scaled="0"/>
                </a:gradFill>
                <a:latin typeface="Segoe UI"/>
              </a:rPr>
              <a:t>How often should I backup my </a:t>
            </a: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22945"/>
          </a:xfrm>
          <a:prstGeom prst="rect">
            <a:avLst/>
          </a:prstGeom>
          <a:noFill/>
        </p:spPr>
        <p:txBody>
          <a:bodyPr wrap="square" rtlCol="0">
            <a:spAutoFit/>
          </a:bodyPr>
          <a:lstStyle/>
          <a:p>
            <a:pPr algn="ctr" defTabSz="895870">
              <a:defRPr/>
            </a:pPr>
            <a:r>
              <a:rPr lang="en-US" sz="1468" kern="0">
                <a:gradFill>
                  <a:gsLst>
                    <a:gs pos="1250">
                      <a:srgbClr val="353535"/>
                    </a:gs>
                    <a:gs pos="100000">
                      <a:srgbClr val="353535"/>
                    </a:gs>
                  </a:gsLst>
                  <a:lin ang="5400000" scaled="0"/>
                </a:gradFill>
                <a:latin typeface="Segoe UI"/>
              </a:rPr>
              <a:t>Which packages should be on my </a:t>
            </a: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many </a:t>
            </a:r>
            <a:r>
              <a:rPr lang="en-US" sz="1468" b="1">
                <a:gradFill>
                  <a:gsLst>
                    <a:gs pos="1250">
                      <a:srgbClr val="353535"/>
                    </a:gs>
                    <a:gs pos="100000">
                      <a:srgbClr val="353535"/>
                    </a:gs>
                  </a:gsLst>
                  <a:lin ang="5400000" scaled="0"/>
                </a:gradFill>
              </a:rPr>
              <a:t>servers</a:t>
            </a:r>
            <a:r>
              <a:rPr lang="en-US" sz="1468">
                <a:gradFill>
                  <a:gsLst>
                    <a:gs pos="1250">
                      <a:srgbClr val="353535"/>
                    </a:gs>
                    <a:gs pos="100000">
                      <a:srgbClr val="353535"/>
                    </a:gs>
                  </a:gsLst>
                  <a:lin ang="5400000" scaled="0"/>
                </a:gradFill>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increase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What is the right </a:t>
            </a:r>
            <a:r>
              <a:rPr lang="en-US" sz="1468" b="1">
                <a:gradFill>
                  <a:gsLst>
                    <a:gs pos="1250">
                      <a:srgbClr val="353535"/>
                    </a:gs>
                    <a:gs pos="100000">
                      <a:srgbClr val="353535"/>
                    </a:gs>
                  </a:gsLst>
                  <a:lin ang="5400000" scaled="0"/>
                </a:gradFill>
              </a:rPr>
              <a:t>size</a:t>
            </a:r>
            <a:r>
              <a:rPr lang="en-US" sz="1468">
                <a:gradFill>
                  <a:gsLst>
                    <a:gs pos="1250">
                      <a:srgbClr val="353535"/>
                    </a:gs>
                    <a:gs pos="100000">
                      <a:srgbClr val="353535"/>
                    </a:gs>
                  </a:gsLst>
                  <a:lin ang="5400000" scaled="0"/>
                </a:gradFill>
              </a:rPr>
              <a:t> of </a:t>
            </a:r>
            <a:r>
              <a:rPr lang="en-US" sz="1468" b="1">
                <a:gradFill>
                  <a:gsLst>
                    <a:gs pos="1250">
                      <a:srgbClr val="353535"/>
                    </a:gs>
                    <a:gs pos="100000">
                      <a:srgbClr val="353535"/>
                    </a:gs>
                  </a:gsLst>
                  <a:lin ang="5400000" scaled="0"/>
                </a:gradFill>
              </a:rPr>
              <a:t>servers</a:t>
            </a:r>
            <a:r>
              <a:rPr lang="en-US" sz="1468">
                <a:gradFill>
                  <a:gsLst>
                    <a:gs pos="1250">
                      <a:srgbClr val="353535"/>
                    </a:gs>
                    <a:gs pos="100000">
                      <a:srgbClr val="353535"/>
                    </a:gs>
                  </a:gsLst>
                  <a:lin ang="5400000" scaled="0"/>
                </a:gradFill>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a:t>
            </a:r>
            <a:r>
              <a:rPr lang="en-US" sz="1468" b="1">
                <a:gradFill>
                  <a:gsLst>
                    <a:gs pos="1250">
                      <a:srgbClr val="353535"/>
                    </a:gs>
                    <a:gs pos="100000">
                      <a:srgbClr val="353535"/>
                    </a:gs>
                  </a:gsLst>
                  <a:lin ang="5400000" scaled="0"/>
                </a:gradFill>
              </a:rPr>
              <a:t>scale</a:t>
            </a:r>
            <a:r>
              <a:rPr lang="en-US" sz="1468">
                <a:gradFill>
                  <a:gsLst>
                    <a:gs pos="1250">
                      <a:srgbClr val="353535"/>
                    </a:gs>
                    <a:gs pos="100000">
                      <a:srgbClr val="353535"/>
                    </a:gs>
                  </a:gsLst>
                  <a:lin ang="5400000" scaled="0"/>
                </a:gradFill>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b="1">
                <a:gradFill>
                  <a:gsLst>
                    <a:gs pos="1250">
                      <a:srgbClr val="353535"/>
                    </a:gs>
                    <a:gs pos="100000">
                      <a:srgbClr val="353535"/>
                    </a:gs>
                  </a:gsLst>
                  <a:lin ang="5400000" scaled="0"/>
                </a:gradFill>
              </a:rPr>
              <a:t>Which OS </a:t>
            </a:r>
            <a:r>
              <a:rPr lang="en-US" sz="1468">
                <a:gradFill>
                  <a:gsLst>
                    <a:gs pos="1250">
                      <a:srgbClr val="353535"/>
                    </a:gs>
                    <a:gs pos="100000">
                      <a:srgbClr val="353535"/>
                    </a:gs>
                  </a:gsLst>
                  <a:lin ang="5400000" scaled="0"/>
                </a:gradFill>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How do I </a:t>
            </a:r>
            <a:r>
              <a:rPr lang="en-US" sz="1468" b="1">
                <a:gradFill>
                  <a:gsLst>
                    <a:gs pos="1250">
                      <a:srgbClr val="353535"/>
                    </a:gs>
                    <a:gs pos="100000">
                      <a:srgbClr val="353535"/>
                    </a:gs>
                  </a:gsLst>
                  <a:lin ang="5400000" scaled="0"/>
                </a:gradFill>
              </a:rPr>
              <a:t>deploy</a:t>
            </a:r>
            <a:r>
              <a:rPr lang="en-US" sz="1468">
                <a:gradFill>
                  <a:gsLst>
                    <a:gs pos="1250">
                      <a:srgbClr val="353535"/>
                    </a:gs>
                    <a:gs pos="100000">
                      <a:srgbClr val="353535"/>
                    </a:gs>
                  </a:gsLst>
                  <a:lin ang="5400000" scaled="0"/>
                </a:gradFill>
              </a:rPr>
              <a:t> new </a:t>
            </a:r>
            <a:r>
              <a:rPr lang="en-US" sz="1468" b="1">
                <a:gradFill>
                  <a:gsLst>
                    <a:gs pos="1250">
                      <a:srgbClr val="353535"/>
                    </a:gs>
                    <a:gs pos="100000">
                      <a:srgbClr val="353535"/>
                    </a:gs>
                  </a:gsLst>
                  <a:lin ang="5400000" scaled="0"/>
                </a:gradFill>
              </a:rPr>
              <a:t>code</a:t>
            </a:r>
            <a:r>
              <a:rPr lang="en-US" sz="1468">
                <a:gradFill>
                  <a:gsLst>
                    <a:gs pos="1250">
                      <a:srgbClr val="353535"/>
                    </a:gs>
                    <a:gs pos="100000">
                      <a:srgbClr val="353535"/>
                    </a:gs>
                  </a:gsLst>
                  <a:lin ang="5400000" scaled="0"/>
                </a:gradFill>
              </a:rPr>
              <a:t> to my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Who </a:t>
            </a:r>
            <a:r>
              <a:rPr lang="en-US" sz="1468" b="1">
                <a:gradFill>
                  <a:gsLst>
                    <a:gs pos="1250">
                      <a:srgbClr val="353535"/>
                    </a:gs>
                    <a:gs pos="100000">
                      <a:srgbClr val="353535"/>
                    </a:gs>
                  </a:gsLst>
                  <a:lin ang="5400000" scaled="0"/>
                </a:gradFill>
              </a:rPr>
              <a:t>monitors</a:t>
            </a:r>
            <a:r>
              <a:rPr lang="en-US" sz="1468">
                <a:gradFill>
                  <a:gsLst>
                    <a:gs pos="1250">
                      <a:srgbClr val="353535"/>
                    </a:gs>
                    <a:gs pos="100000">
                      <a:srgbClr val="353535"/>
                    </a:gs>
                  </a:gsLst>
                  <a:lin ang="5400000" scaled="0"/>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sz="2200" dirty="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245047" cy="74158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a:solidFill>
                  <a:srgbClr val="0070C0"/>
                </a:solidFill>
                <a:latin typeface="Segoe UI"/>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many </a:t>
            </a:r>
            <a:r>
              <a:rPr lang="en-US" sz="1468" b="1">
                <a:gradFill>
                  <a:gsLst>
                    <a:gs pos="1250">
                      <a:srgbClr val="353535"/>
                    </a:gs>
                    <a:gs pos="100000">
                      <a:srgbClr val="353535"/>
                    </a:gs>
                  </a:gsLst>
                  <a:lin ang="5400000" scaled="0"/>
                </a:gradFill>
              </a:rPr>
              <a:t>“servers” </a:t>
            </a:r>
            <a:r>
              <a:rPr lang="en-US" sz="1468">
                <a:gradFill>
                  <a:gsLst>
                    <a:gs pos="1250">
                      <a:srgbClr val="353535"/>
                    </a:gs>
                    <a:gs pos="100000">
                      <a:srgbClr val="353535"/>
                    </a:gs>
                  </a:gsLst>
                  <a:lin ang="5400000" scaled="0"/>
                </a:gradFill>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dirty="0">
                <a:gradFill>
                  <a:gsLst>
                    <a:gs pos="1250">
                      <a:srgbClr val="353535"/>
                    </a:gs>
                    <a:gs pos="100000">
                      <a:srgbClr val="353535"/>
                    </a:gs>
                  </a:gsLst>
                  <a:lin ang="5400000" scaled="0"/>
                </a:gradFill>
              </a:rPr>
              <a:t>How can I increase</a:t>
            </a:r>
            <a:r>
              <a:rPr lang="en-US" sz="1468" b="1" dirty="0">
                <a:gradFill>
                  <a:gsLst>
                    <a:gs pos="1250">
                      <a:srgbClr val="353535"/>
                    </a:gs>
                    <a:gs pos="100000">
                      <a:srgbClr val="353535"/>
                    </a:gs>
                  </a:gsLst>
                  <a:lin ang="5400000" scaled="0"/>
                </a:gradFill>
              </a:rPr>
              <a:t> “server”</a:t>
            </a:r>
            <a:r>
              <a:rPr lang="en-US" sz="1468" dirty="0">
                <a:gradFill>
                  <a:gsLst>
                    <a:gs pos="1250">
                      <a:srgbClr val="353535"/>
                    </a:gs>
                    <a:gs pos="100000">
                      <a:srgbClr val="353535"/>
                    </a:gs>
                  </a:gsLst>
                  <a:lin ang="5400000" scaled="0"/>
                </a:gradFill>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What is the right </a:t>
            </a:r>
            <a:r>
              <a:rPr lang="en-US" sz="1468" b="1">
                <a:gradFill>
                  <a:gsLst>
                    <a:gs pos="1250">
                      <a:srgbClr val="353535"/>
                    </a:gs>
                    <a:gs pos="100000">
                      <a:srgbClr val="353535"/>
                    </a:gs>
                  </a:gsLst>
                  <a:lin ang="5400000" scaled="0"/>
                </a:gradFill>
              </a:rPr>
              <a:t>size</a:t>
            </a:r>
            <a:r>
              <a:rPr lang="en-US" sz="1468">
                <a:gradFill>
                  <a:gsLst>
                    <a:gs pos="1250">
                      <a:srgbClr val="353535"/>
                    </a:gs>
                    <a:gs pos="100000">
                      <a:srgbClr val="353535"/>
                    </a:gs>
                  </a:gsLst>
                  <a:lin ang="5400000" scaled="0"/>
                </a:gradFill>
              </a:rPr>
              <a:t> of </a:t>
            </a:r>
            <a:r>
              <a:rPr lang="en-US" sz="1468" b="1">
                <a:gradFill>
                  <a:gsLst>
                    <a:gs pos="1250">
                      <a:srgbClr val="353535"/>
                    </a:gs>
                    <a:gs pos="100000">
                      <a:srgbClr val="353535"/>
                    </a:gs>
                  </a:gsLst>
                  <a:lin ang="5400000" scaled="0"/>
                </a:gradFill>
              </a:rPr>
              <a:t>“servers”</a:t>
            </a:r>
            <a:r>
              <a:rPr lang="en-US" sz="1468">
                <a:gradFill>
                  <a:gsLst>
                    <a:gs pos="1250">
                      <a:srgbClr val="353535"/>
                    </a:gs>
                    <a:gs pos="100000">
                      <a:srgbClr val="353535"/>
                    </a:gs>
                  </a:gsLst>
                  <a:lin ang="5400000" scaled="0"/>
                </a:gradFill>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a:t>
            </a:r>
            <a:r>
              <a:rPr lang="en-US" sz="1468" b="1">
                <a:gradFill>
                  <a:gsLst>
                    <a:gs pos="1250">
                      <a:srgbClr val="353535"/>
                    </a:gs>
                    <a:gs pos="100000">
                      <a:srgbClr val="353535"/>
                    </a:gs>
                  </a:gsLst>
                  <a:lin ang="5400000" scaled="0"/>
                </a:gradFill>
              </a:rPr>
              <a:t>scale</a:t>
            </a:r>
            <a:r>
              <a:rPr lang="en-US" sz="1468">
                <a:gradFill>
                  <a:gsLst>
                    <a:gs pos="1250">
                      <a:srgbClr val="353535"/>
                    </a:gs>
                    <a:gs pos="100000">
                      <a:srgbClr val="353535"/>
                    </a:gs>
                  </a:gsLst>
                  <a:lin ang="5400000" scaled="0"/>
                </a:gradFill>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sz="220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3697674-7DCC-4A37-98C9-85C57E9E7325}"/>
              </a:ext>
            </a:extLst>
          </p:cNvPr>
          <p:cNvSpPr>
            <a:spLocks noGrp="1"/>
          </p:cNvSpPr>
          <p:nvPr>
            <p:ph type="title"/>
          </p:nvPr>
        </p:nvSpPr>
        <p:spPr>
          <a:xfrm>
            <a:off x="486911" y="2763145"/>
            <a:ext cx="3132047" cy="1325563"/>
          </a:xfrm>
        </p:spPr>
        <p:txBody>
          <a:bodyPr>
            <a:normAutofit/>
          </a:bodyPr>
          <a:lstStyle/>
          <a:p>
            <a:r>
              <a:rPr lang="en-US" sz="3200" b="1" dirty="0">
                <a:latin typeface="Segoe UI Semilight" panose="020B0402040204020203" pitchFamily="34" charset="0"/>
                <a:cs typeface="Segoe UI Semilight" panose="020B0402040204020203" pitchFamily="34" charset="0"/>
              </a:rPr>
              <a:t>Azure Web Apps</a:t>
            </a:r>
          </a:p>
        </p:txBody>
      </p:sp>
      <p:pic>
        <p:nvPicPr>
          <p:cNvPr id="17" name="Graphic 16">
            <a:extLst>
              <a:ext uri="{FF2B5EF4-FFF2-40B4-BE49-F238E27FC236}">
                <a16:creationId xmlns:a16="http://schemas.microsoft.com/office/drawing/2014/main" id="{58C217AC-070F-4ED6-8DA2-E2BD416BF3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1333" y="2519533"/>
            <a:ext cx="1818933" cy="1818933"/>
          </a:xfrm>
          <a:prstGeom prst="rect">
            <a:avLst/>
          </a:prstGeom>
        </p:spPr>
      </p:pic>
    </p:spTree>
    <p:extLst>
      <p:ext uri="{BB962C8B-B14F-4D97-AF65-F5344CB8AC3E}">
        <p14:creationId xmlns:p14="http://schemas.microsoft.com/office/powerpoint/2010/main" val="4114964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6666554BCCCEA14D9F5B30E67209DFD4" ma:contentTypeVersion="2" ma:contentTypeDescription="Ein neues Dokument erstellen." ma:contentTypeScope="" ma:versionID="dd121d28ce8a4a1a23bde1deedb041c2">
  <xsd:schema xmlns:xsd="http://www.w3.org/2001/XMLSchema" xmlns:xs="http://www.w3.org/2001/XMLSchema" xmlns:p="http://schemas.microsoft.com/office/2006/metadata/properties" xmlns:ns2="9aeae5e9-960a-4c44-9855-473bab049d6a" targetNamespace="http://schemas.microsoft.com/office/2006/metadata/properties" ma:root="true" ma:fieldsID="e9cb94aa1c58556302250339f670fb98" ns2:_="">
    <xsd:import namespace="9aeae5e9-960a-4c44-9855-473bab049d6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eae5e9-960a-4c44-9855-473bab049d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58C7E3-FFE3-4308-889B-965E607D222B}">
  <ds:schemaRefs>
    <ds:schemaRef ds:uri="http://schemas.microsoft.com/sharepoint/v3/contenttype/forms"/>
  </ds:schemaRefs>
</ds:datastoreItem>
</file>

<file path=customXml/itemProps2.xml><?xml version="1.0" encoding="utf-8"?>
<ds:datastoreItem xmlns:ds="http://schemas.openxmlformats.org/officeDocument/2006/customXml" ds:itemID="{8CDACAAE-4D7C-4EFA-B32D-E885E87816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eae5e9-960a-4c44-9855-473bab049d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320224-91A2-480E-BCB0-BC15C67B6B84}">
  <ds:schemaRefs>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schemas.microsoft.com/office/2006/metadata/properties"/>
    <ds:schemaRef ds:uri="9aeae5e9-960a-4c44-9855-473bab049d6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1953</Words>
  <Application>Microsoft Office PowerPoint</Application>
  <PresentationFormat>Breitbild</PresentationFormat>
  <Paragraphs>344</Paragraphs>
  <Slides>30</Slides>
  <Notes>16</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30</vt:i4>
      </vt:variant>
    </vt:vector>
  </HeadingPairs>
  <TitlesOfParts>
    <vt:vector size="41" baseType="lpstr">
      <vt:lpstr>Arial</vt:lpstr>
      <vt:lpstr>Calibri</vt:lpstr>
      <vt:lpstr>Calibri Light</vt:lpstr>
      <vt:lpstr>Rockwell Condensed</vt:lpstr>
      <vt:lpstr>Segoe UI</vt:lpstr>
      <vt:lpstr>Segoe UI Light</vt:lpstr>
      <vt:lpstr>Segoe UI Semibold</vt:lpstr>
      <vt:lpstr>Segoe UI Semilight</vt:lpstr>
      <vt:lpstr>Times New Roman</vt:lpstr>
      <vt:lpstr>Wingdings</vt:lpstr>
      <vt:lpstr>Office Theme</vt:lpstr>
      <vt:lpstr>PowerPoint-Präsentation</vt:lpstr>
      <vt:lpstr>PowerPoint-Präsentation</vt:lpstr>
      <vt:lpstr>Agenda</vt:lpstr>
      <vt:lpstr>Basics</vt:lpstr>
      <vt:lpstr>PowerPoint-Präsentation</vt:lpstr>
      <vt:lpstr>PowerPoint-Präsentation</vt:lpstr>
      <vt:lpstr>PowerPoint-Präsentation</vt:lpstr>
      <vt:lpstr>PowerPoint-Präsentation</vt:lpstr>
      <vt:lpstr>Azure Web Apps</vt:lpstr>
      <vt:lpstr>PowerPoint-Präsentation</vt:lpstr>
      <vt:lpstr>PowerPoint-Präsentation</vt:lpstr>
      <vt:lpstr>PowerPoint-Präsentation</vt:lpstr>
      <vt:lpstr>Azure Functions</vt:lpstr>
      <vt:lpstr>Azure Functions</vt:lpstr>
      <vt:lpstr>PowerPoint-Präsentation</vt:lpstr>
      <vt:lpstr>PowerPoint-Präsentation</vt:lpstr>
      <vt:lpstr>PowerPoint-Präsentation</vt:lpstr>
      <vt:lpstr>Azure Monitoring Overview</vt:lpstr>
      <vt:lpstr>Infrastructure Monitoring Service</vt:lpstr>
      <vt:lpstr>Infrastructure Monitoring Service</vt:lpstr>
      <vt:lpstr>Azure Log Analytic</vt:lpstr>
      <vt:lpstr>PowerPoint-Präsentation</vt:lpstr>
      <vt:lpstr>PowerPoint-Präsentation</vt:lpstr>
      <vt:lpstr>Portal Demo Kusto: https://portal.loganalytics.io/demo#/discover/home</vt:lpstr>
      <vt:lpstr>Application Insights</vt:lpstr>
      <vt:lpstr>Application Insights</vt:lpstr>
      <vt:lpstr>Application Insights</vt:lpstr>
      <vt:lpstr>PowerPoint-Präsentation</vt:lpstr>
      <vt:lpstr>Zu beachten!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Kerschagl</dc:creator>
  <cp:lastModifiedBy>sINFdakers</cp:lastModifiedBy>
  <cp:revision>36</cp:revision>
  <dcterms:created xsi:type="dcterms:W3CDTF">2018-11-07T12:19:15Z</dcterms:created>
  <dcterms:modified xsi:type="dcterms:W3CDTF">2018-11-09T05:55:17Z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0x0101006666554BCCCEA14D9F5B30E67209DFD4</vt:lpwstr>
  </property>
</Properties>
</file>